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4"/>
    <p:restoredTop sz="85151"/>
  </p:normalViewPr>
  <p:slideViewPr>
    <p:cSldViewPr snapToGrid="0" snapToObjects="1">
      <p:cViewPr varScale="1">
        <p:scale>
          <a:sx n="122" d="100"/>
          <a:sy n="122" d="100"/>
        </p:scale>
        <p:origin x="224" y="8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Data%20wrangling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uydan80/Data-Science-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eda-sql-coursera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launch_site_loc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Machine%20Learning%20Prediction_Part_5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sxsrf=AOaemvIxhaCxiDqqbCjqUkkWP4yIFjaW9g:1632128828361&amp;q=reusability&amp;spell=1&amp;sa=X&amp;ved=2ahUKEwjWzqrYmY3zAhUhRkEAHaGDDdAQkeECKAB6BAgBED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data-collection-api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uydan80/Data-Science-Capstone-Project/blob/main/Spacex_Webscraping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Identify and handling missing values </a:t>
            </a:r>
            <a:r>
              <a:rPr lang="en-US" sz="2200" dirty="0">
                <a:solidFill>
                  <a:schemeClr val="accent3">
                    <a:lumMod val="25000"/>
                  </a:schemeClr>
                </a:solidFill>
                <a:latin typeface="Abadi" panose="020B0604020104020204" pitchFamily="34" charset="0"/>
                <a:sym typeface="Wingdings" pitchFamily="2" charset="2"/>
              </a:rPr>
              <a:t> </a:t>
            </a:r>
            <a:r>
              <a:rPr lang="en-US" sz="2200" dirty="0" err="1">
                <a:solidFill>
                  <a:schemeClr val="accent3">
                    <a:lumMod val="25000"/>
                  </a:schemeClr>
                </a:solidFill>
                <a:latin typeface="Abadi" panose="020B0604020104020204" pitchFamily="34" charset="0"/>
                <a:sym typeface="Wingdings" pitchFamily="2" charset="2"/>
              </a:rPr>
              <a:t>idenfity</a:t>
            </a:r>
            <a:r>
              <a:rPr lang="en-US" sz="2200" dirty="0">
                <a:solidFill>
                  <a:schemeClr val="accent3">
                    <a:lumMod val="25000"/>
                  </a:schemeClr>
                </a:solidFill>
                <a:latin typeface="Abadi" panose="020B0604020104020204" pitchFamily="34" charset="0"/>
                <a:sym typeface="Wingdings" pitchFamily="2" charset="2"/>
              </a:rPr>
              <a:t> types of </a:t>
            </a:r>
            <a:r>
              <a:rPr lang="en-US" sz="2200" dirty="0" err="1">
                <a:solidFill>
                  <a:schemeClr val="accent3">
                    <a:lumMod val="25000"/>
                  </a:schemeClr>
                </a:solidFill>
                <a:latin typeface="Abadi" panose="020B0604020104020204" pitchFamily="34" charset="0"/>
                <a:sym typeface="Wingdings" pitchFamily="2" charset="2"/>
              </a:rPr>
              <a:t>landing_outcomes</a:t>
            </a:r>
            <a:r>
              <a:rPr lang="en-US" sz="2200" dirty="0">
                <a:solidFill>
                  <a:schemeClr val="accent3">
                    <a:lumMod val="25000"/>
                  </a:schemeClr>
                </a:solidFill>
                <a:latin typeface="Abadi" panose="020B0604020104020204" pitchFamily="34" charset="0"/>
                <a:sym typeface="Wingdings" pitchFamily="2" charset="2"/>
              </a:rPr>
              <a:t>  create a landing outcome label from Outcome column and save it to a new column ‘class’</a:t>
            </a:r>
            <a:endParaRPr lang="en-US" sz="2200" dirty="0">
              <a:solidFill>
                <a:schemeClr val="accent3">
                  <a:lumMod val="25000"/>
                </a:schemeClr>
              </a:solidFill>
              <a:latin typeface="Abadi" panose="020B0604020104020204" pitchFamily="34" charset="0"/>
            </a:endParaRPr>
          </a:p>
          <a:p>
            <a:r>
              <a:rPr lang="en-US" dirty="0">
                <a:hlinkClick r:id="rId3"/>
              </a:rPr>
              <a:t>https://github.com/thuydan80/Data-Science-Capstone-Project/blob/main/Spacex-Data%20wrangling_Final.ipynb</a:t>
            </a:r>
            <a:r>
              <a:rPr lang="en-US" dirty="0"/>
              <a:t> </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28" name="Group 27">
            <a:extLst>
              <a:ext uri="{FF2B5EF4-FFF2-40B4-BE49-F238E27FC236}">
                <a16:creationId xmlns:a16="http://schemas.microsoft.com/office/drawing/2014/main" id="{6B72BA12-D03E-BC4C-86BA-8236A28D5568}"/>
              </a:ext>
            </a:extLst>
          </p:cNvPr>
          <p:cNvGrpSpPr/>
          <p:nvPr/>
        </p:nvGrpSpPr>
        <p:grpSpPr>
          <a:xfrm>
            <a:off x="7343171" y="1518863"/>
            <a:ext cx="2743201" cy="4768449"/>
            <a:chOff x="7343171" y="1518863"/>
            <a:chExt cx="2743201" cy="4768449"/>
          </a:xfrm>
        </p:grpSpPr>
        <p:grpSp>
          <p:nvGrpSpPr>
            <p:cNvPr id="6" name="Group 5">
              <a:extLst>
                <a:ext uri="{FF2B5EF4-FFF2-40B4-BE49-F238E27FC236}">
                  <a16:creationId xmlns:a16="http://schemas.microsoft.com/office/drawing/2014/main" id="{530A4692-5939-2D42-9CEF-272B8CCF238D}"/>
                </a:ext>
              </a:extLst>
            </p:cNvPr>
            <p:cNvGrpSpPr/>
            <p:nvPr/>
          </p:nvGrpSpPr>
          <p:grpSpPr>
            <a:xfrm>
              <a:off x="7449625" y="2404152"/>
              <a:ext cx="2530293" cy="549049"/>
              <a:chOff x="7572055" y="1366463"/>
              <a:chExt cx="1880170" cy="549049"/>
            </a:xfrm>
          </p:grpSpPr>
          <p:sp>
            <p:nvSpPr>
              <p:cNvPr id="2" name="Rectangle 1">
                <a:extLst>
                  <a:ext uri="{FF2B5EF4-FFF2-40B4-BE49-F238E27FC236}">
                    <a16:creationId xmlns:a16="http://schemas.microsoft.com/office/drawing/2014/main" id="{9ADB40E2-C054-E54E-853A-369DAA3512C8}"/>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3" name="TextBox 2">
                <a:extLst>
                  <a:ext uri="{FF2B5EF4-FFF2-40B4-BE49-F238E27FC236}">
                    <a16:creationId xmlns:a16="http://schemas.microsoft.com/office/drawing/2014/main" id="{8499107F-6AFF-B14E-870B-469D518F24A6}"/>
                  </a:ext>
                </a:extLst>
              </p:cNvPr>
              <p:cNvSpPr txBox="1"/>
              <p:nvPr/>
            </p:nvSpPr>
            <p:spPr>
              <a:xfrm>
                <a:off x="7634838" y="1438381"/>
                <a:ext cx="1817387" cy="461665"/>
              </a:xfrm>
              <a:prstGeom prst="rect">
                <a:avLst/>
              </a:prstGeom>
              <a:noFill/>
            </p:spPr>
            <p:txBody>
              <a:bodyPr wrap="square" rtlCol="0">
                <a:spAutoFit/>
              </a:bodyPr>
              <a:lstStyle/>
              <a:p>
                <a:r>
                  <a:rPr lang="en-IE" sz="1200" dirty="0"/>
                  <a:t>df['Outcome'].</a:t>
                </a:r>
                <a:r>
                  <a:rPr lang="en-IE" sz="1200" dirty="0" err="1"/>
                  <a:t>value_counts</a:t>
                </a:r>
                <a:r>
                  <a:rPr lang="en-IE" sz="1200" dirty="0"/>
                  <a:t>()</a:t>
                </a:r>
                <a:endParaRPr lang="en-US" sz="1200" dirty="0"/>
              </a:p>
            </p:txBody>
          </p:sp>
        </p:grpSp>
        <p:grpSp>
          <p:nvGrpSpPr>
            <p:cNvPr id="9" name="Group 8">
              <a:extLst>
                <a:ext uri="{FF2B5EF4-FFF2-40B4-BE49-F238E27FC236}">
                  <a16:creationId xmlns:a16="http://schemas.microsoft.com/office/drawing/2014/main" id="{A018D20F-BB87-BE4A-B45E-BE1252B98C0F}"/>
                </a:ext>
              </a:extLst>
            </p:cNvPr>
            <p:cNvGrpSpPr/>
            <p:nvPr/>
          </p:nvGrpSpPr>
          <p:grpSpPr>
            <a:xfrm>
              <a:off x="7724455" y="1518863"/>
              <a:ext cx="1880170" cy="549049"/>
              <a:chOff x="7572055" y="1366463"/>
              <a:chExt cx="1880170" cy="549049"/>
            </a:xfrm>
          </p:grpSpPr>
          <p:sp>
            <p:nvSpPr>
              <p:cNvPr id="10" name="Rectangle 9">
                <a:extLst>
                  <a:ext uri="{FF2B5EF4-FFF2-40B4-BE49-F238E27FC236}">
                    <a16:creationId xmlns:a16="http://schemas.microsoft.com/office/drawing/2014/main" id="{33CEDD69-3F2D-804B-9D85-BE0FC4167A61}"/>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TextBox 10">
                <a:extLst>
                  <a:ext uri="{FF2B5EF4-FFF2-40B4-BE49-F238E27FC236}">
                    <a16:creationId xmlns:a16="http://schemas.microsoft.com/office/drawing/2014/main" id="{733FEFD6-D836-3D44-BA01-A867311D76A2}"/>
                  </a:ext>
                </a:extLst>
              </p:cNvPr>
              <p:cNvSpPr txBox="1"/>
              <p:nvPr/>
            </p:nvSpPr>
            <p:spPr>
              <a:xfrm>
                <a:off x="7685070" y="1438381"/>
                <a:ext cx="1767155"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err="1"/>
                  <a:t>isnulll</a:t>
                </a:r>
                <a:r>
                  <a:rPr lang="en-US" sz="1200" dirty="0"/>
                  <a:t>()</a:t>
                </a:r>
              </a:p>
              <a:p>
                <a:pPr marL="285750" indent="-285750">
                  <a:buFont typeface="Arial" panose="020B0604020202020204" pitchFamily="34" charset="0"/>
                  <a:buChar char="•"/>
                </a:pPr>
                <a:r>
                  <a:rPr lang="en-US" sz="1200" dirty="0" err="1"/>
                  <a:t>df.dtypes</a:t>
                </a:r>
                <a:endParaRPr lang="en-US" sz="1200" dirty="0"/>
              </a:p>
            </p:txBody>
          </p:sp>
        </p:grpSp>
        <p:grpSp>
          <p:nvGrpSpPr>
            <p:cNvPr id="12" name="Group 11">
              <a:extLst>
                <a:ext uri="{FF2B5EF4-FFF2-40B4-BE49-F238E27FC236}">
                  <a16:creationId xmlns:a16="http://schemas.microsoft.com/office/drawing/2014/main" id="{2ADAC635-CB09-4949-B863-0C975A3106CE}"/>
                </a:ext>
              </a:extLst>
            </p:cNvPr>
            <p:cNvGrpSpPr/>
            <p:nvPr/>
          </p:nvGrpSpPr>
          <p:grpSpPr>
            <a:xfrm>
              <a:off x="7343171" y="5115601"/>
              <a:ext cx="2743201" cy="1171711"/>
              <a:chOff x="7572055" y="1366463"/>
              <a:chExt cx="1767156" cy="549049"/>
            </a:xfrm>
          </p:grpSpPr>
          <p:sp>
            <p:nvSpPr>
              <p:cNvPr id="13" name="Rectangle 12">
                <a:extLst>
                  <a:ext uri="{FF2B5EF4-FFF2-40B4-BE49-F238E27FC236}">
                    <a16:creationId xmlns:a16="http://schemas.microsoft.com/office/drawing/2014/main" id="{F225BA2C-9454-9145-8386-EBEA968B1B5F}"/>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4" name="TextBox 13">
                <a:extLst>
                  <a:ext uri="{FF2B5EF4-FFF2-40B4-BE49-F238E27FC236}">
                    <a16:creationId xmlns:a16="http://schemas.microsoft.com/office/drawing/2014/main" id="{12A42237-583C-4D47-9158-79EBC8FABF04}"/>
                  </a:ext>
                </a:extLst>
              </p:cNvPr>
              <p:cNvSpPr txBox="1"/>
              <p:nvPr/>
            </p:nvSpPr>
            <p:spPr>
              <a:xfrm>
                <a:off x="7634838" y="1438381"/>
                <a:ext cx="1704373" cy="358445"/>
              </a:xfrm>
              <a:prstGeom prst="rect">
                <a:avLst/>
              </a:prstGeom>
              <a:noFill/>
            </p:spPr>
            <p:txBody>
              <a:bodyPr wrap="square" rtlCol="0">
                <a:spAutoFit/>
              </a:bodyPr>
              <a:lstStyle/>
              <a:p>
                <a:pPr marL="171450" indent="-171450">
                  <a:buFont typeface="Arial" panose="020B0604020202020204" pitchFamily="34" charset="0"/>
                  <a:buChar char="•"/>
                </a:pPr>
                <a:r>
                  <a:rPr lang="en-IE" sz="1200" dirty="0" err="1"/>
                  <a:t>landing_class</a:t>
                </a:r>
                <a:r>
                  <a:rPr lang="en-IE" sz="1200" dirty="0"/>
                  <a:t> = [0 </a:t>
                </a:r>
                <a:r>
                  <a:rPr lang="en-IE" sz="1200" b="1" dirty="0"/>
                  <a:t>if</a:t>
                </a:r>
                <a:r>
                  <a:rPr lang="en-IE" sz="1200" dirty="0"/>
                  <a:t> </a:t>
                </a:r>
                <a:r>
                  <a:rPr lang="en-IE" sz="1200" dirty="0" err="1"/>
                  <a:t>elem</a:t>
                </a:r>
                <a:r>
                  <a:rPr lang="en-IE" sz="1200" dirty="0"/>
                  <a:t> </a:t>
                </a:r>
                <a:r>
                  <a:rPr lang="en-IE" sz="1200" b="1" dirty="0"/>
                  <a:t>in</a:t>
                </a:r>
                <a:r>
                  <a:rPr lang="en-IE" sz="1200" dirty="0"/>
                  <a:t> </a:t>
                </a:r>
                <a:r>
                  <a:rPr lang="en-IE" sz="1200" dirty="0" err="1"/>
                  <a:t>bad_outcomes</a:t>
                </a:r>
                <a:r>
                  <a:rPr lang="en-IE" sz="1200" dirty="0"/>
                  <a:t> </a:t>
                </a:r>
                <a:r>
                  <a:rPr lang="en-IE" sz="1200" b="1" dirty="0"/>
                  <a:t>else</a:t>
                </a:r>
                <a:r>
                  <a:rPr lang="en-IE" sz="1200" dirty="0"/>
                  <a:t> 1 </a:t>
                </a:r>
                <a:r>
                  <a:rPr lang="en-IE" sz="1200" b="1" dirty="0"/>
                  <a:t>for</a:t>
                </a:r>
                <a:r>
                  <a:rPr lang="en-IE" sz="1200" dirty="0"/>
                  <a:t> </a:t>
                </a:r>
                <a:r>
                  <a:rPr lang="en-IE" sz="1200" dirty="0" err="1"/>
                  <a:t>elem</a:t>
                </a:r>
                <a:r>
                  <a:rPr lang="en-IE" sz="1200" dirty="0"/>
                  <a:t> </a:t>
                </a:r>
                <a:r>
                  <a:rPr lang="en-IE" sz="1200" b="1" dirty="0"/>
                  <a:t>in</a:t>
                </a:r>
                <a:r>
                  <a:rPr lang="en-IE" sz="1200" dirty="0"/>
                  <a:t> df['Outcome’] ]</a:t>
                </a:r>
              </a:p>
              <a:p>
                <a:pPr marL="171450" indent="-171450">
                  <a:buFont typeface="Arial" panose="020B0604020202020204" pitchFamily="34" charset="0"/>
                  <a:buChar char="•"/>
                </a:pPr>
                <a:r>
                  <a:rPr lang="en-IE" sz="1200" dirty="0"/>
                  <a:t>df['Class']=</a:t>
                </a:r>
                <a:r>
                  <a:rPr lang="en-IE" sz="1200" dirty="0" err="1"/>
                  <a:t>landing_class</a:t>
                </a:r>
                <a:endParaRPr lang="en-US" sz="1200" dirty="0"/>
              </a:p>
            </p:txBody>
          </p:sp>
        </p:grpSp>
        <p:grpSp>
          <p:nvGrpSpPr>
            <p:cNvPr id="15" name="Group 14">
              <a:extLst>
                <a:ext uri="{FF2B5EF4-FFF2-40B4-BE49-F238E27FC236}">
                  <a16:creationId xmlns:a16="http://schemas.microsoft.com/office/drawing/2014/main" id="{F8D23228-DDA7-074B-B66A-1E736F69E486}"/>
                </a:ext>
              </a:extLst>
            </p:cNvPr>
            <p:cNvGrpSpPr/>
            <p:nvPr/>
          </p:nvGrpSpPr>
          <p:grpSpPr>
            <a:xfrm>
              <a:off x="7449625" y="3289441"/>
              <a:ext cx="2530293" cy="549049"/>
              <a:chOff x="7572055" y="1366463"/>
              <a:chExt cx="1880170" cy="549049"/>
            </a:xfrm>
          </p:grpSpPr>
          <p:sp>
            <p:nvSpPr>
              <p:cNvPr id="16" name="Rectangle 15">
                <a:extLst>
                  <a:ext uri="{FF2B5EF4-FFF2-40B4-BE49-F238E27FC236}">
                    <a16:creationId xmlns:a16="http://schemas.microsoft.com/office/drawing/2014/main" id="{880136C2-9E07-6645-8950-5EDC67DC4705}"/>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TextBox 16">
                <a:extLst>
                  <a:ext uri="{FF2B5EF4-FFF2-40B4-BE49-F238E27FC236}">
                    <a16:creationId xmlns:a16="http://schemas.microsoft.com/office/drawing/2014/main" id="{497B1DE5-16E5-3144-8479-280F0AD196EC}"/>
                  </a:ext>
                </a:extLst>
              </p:cNvPr>
              <p:cNvSpPr txBox="1"/>
              <p:nvPr/>
            </p:nvSpPr>
            <p:spPr>
              <a:xfrm>
                <a:off x="7634838" y="1438381"/>
                <a:ext cx="1817387" cy="461665"/>
              </a:xfrm>
              <a:prstGeom prst="rect">
                <a:avLst/>
              </a:prstGeom>
              <a:noFill/>
            </p:spPr>
            <p:txBody>
              <a:bodyPr wrap="square" rtlCol="0">
                <a:spAutoFit/>
              </a:bodyPr>
              <a:lstStyle/>
              <a:p>
                <a:r>
                  <a:rPr lang="en-IE" sz="1200" dirty="0" err="1"/>
                  <a:t>landing_outcomes</a:t>
                </a:r>
                <a:r>
                  <a:rPr lang="en-IE" sz="1200" dirty="0"/>
                  <a:t> = df['Outcome'].</a:t>
                </a:r>
                <a:r>
                  <a:rPr lang="en-IE" sz="1200" dirty="0" err="1"/>
                  <a:t>value_counts</a:t>
                </a:r>
                <a:r>
                  <a:rPr lang="en-IE" sz="1200" dirty="0"/>
                  <a:t>()</a:t>
                </a:r>
                <a:endParaRPr lang="en-US" sz="1200" dirty="0"/>
              </a:p>
            </p:txBody>
          </p:sp>
        </p:grpSp>
        <p:grpSp>
          <p:nvGrpSpPr>
            <p:cNvPr id="18" name="Group 17">
              <a:extLst>
                <a:ext uri="{FF2B5EF4-FFF2-40B4-BE49-F238E27FC236}">
                  <a16:creationId xmlns:a16="http://schemas.microsoft.com/office/drawing/2014/main" id="{C09E5653-2529-BD4E-911A-831556DCFFB7}"/>
                </a:ext>
              </a:extLst>
            </p:cNvPr>
            <p:cNvGrpSpPr/>
            <p:nvPr/>
          </p:nvGrpSpPr>
          <p:grpSpPr>
            <a:xfrm>
              <a:off x="7491870" y="4194789"/>
              <a:ext cx="2484347" cy="549049"/>
              <a:chOff x="7572055" y="1366463"/>
              <a:chExt cx="1846029" cy="549049"/>
            </a:xfrm>
          </p:grpSpPr>
          <p:sp>
            <p:nvSpPr>
              <p:cNvPr id="19" name="Rectangle 18">
                <a:extLst>
                  <a:ext uri="{FF2B5EF4-FFF2-40B4-BE49-F238E27FC236}">
                    <a16:creationId xmlns:a16="http://schemas.microsoft.com/office/drawing/2014/main" id="{42E31DD9-9D14-C643-80C8-826C15BD6AD2}"/>
                  </a:ext>
                </a:extLst>
              </p:cNvPr>
              <p:cNvSpPr/>
              <p:nvPr/>
            </p:nvSpPr>
            <p:spPr>
              <a:xfrm>
                <a:off x="7572055" y="1366463"/>
                <a:ext cx="1767156" cy="54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0" name="TextBox 19">
                <a:extLst>
                  <a:ext uri="{FF2B5EF4-FFF2-40B4-BE49-F238E27FC236}">
                    <a16:creationId xmlns:a16="http://schemas.microsoft.com/office/drawing/2014/main" id="{87E497BF-0EC3-6947-87B3-12C8A70210C2}"/>
                  </a:ext>
                </a:extLst>
              </p:cNvPr>
              <p:cNvSpPr txBox="1"/>
              <p:nvPr/>
            </p:nvSpPr>
            <p:spPr>
              <a:xfrm>
                <a:off x="7600697" y="1410154"/>
                <a:ext cx="1817387" cy="461665"/>
              </a:xfrm>
              <a:prstGeom prst="rect">
                <a:avLst/>
              </a:prstGeom>
              <a:noFill/>
            </p:spPr>
            <p:txBody>
              <a:bodyPr wrap="square" rtlCol="0">
                <a:spAutoFit/>
              </a:bodyPr>
              <a:lstStyle/>
              <a:p>
                <a:r>
                  <a:rPr lang="en-IE" sz="1200" dirty="0" err="1"/>
                  <a:t>bad_outcomes</a:t>
                </a:r>
                <a:r>
                  <a:rPr lang="en-IE" sz="1200" dirty="0"/>
                  <a:t>=set(</a:t>
                </a:r>
                <a:r>
                  <a:rPr lang="en-IE" sz="1200" dirty="0" err="1"/>
                  <a:t>landing_outcomes.keys</a:t>
                </a:r>
                <a:r>
                  <a:rPr lang="en-IE" sz="1200" dirty="0"/>
                  <a:t>()[[1,3,5,6,7]])</a:t>
                </a:r>
                <a:endParaRPr lang="en-US" sz="1200" dirty="0"/>
              </a:p>
            </p:txBody>
          </p:sp>
        </p:grpSp>
        <p:cxnSp>
          <p:nvCxnSpPr>
            <p:cNvPr id="21" name="Straight Arrow Connector 20">
              <a:extLst>
                <a:ext uri="{FF2B5EF4-FFF2-40B4-BE49-F238E27FC236}">
                  <a16:creationId xmlns:a16="http://schemas.microsoft.com/office/drawing/2014/main" id="{0A432186-CEAB-6942-B0B6-01A72CD29F10}"/>
                </a:ext>
              </a:extLst>
            </p:cNvPr>
            <p:cNvCxnSpPr>
              <a:stCxn id="11" idx="2"/>
              <a:endCxn id="2" idx="0"/>
            </p:cNvCxnSpPr>
            <p:nvPr/>
          </p:nvCxnSpPr>
          <p:spPr>
            <a:xfrm flipH="1">
              <a:off x="8638726" y="2052446"/>
              <a:ext cx="82322" cy="35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687D4F-9D50-3041-8502-B9340A216C5D}"/>
                </a:ext>
              </a:extLst>
            </p:cNvPr>
            <p:cNvCxnSpPr>
              <a:stCxn id="3" idx="2"/>
              <a:endCxn id="16" idx="0"/>
            </p:cNvCxnSpPr>
            <p:nvPr/>
          </p:nvCxnSpPr>
          <p:spPr>
            <a:xfrm flipH="1">
              <a:off x="8638726" y="2937735"/>
              <a:ext cx="118292" cy="35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E845CC-578A-684D-B0CD-236506357238}"/>
                </a:ext>
              </a:extLst>
            </p:cNvPr>
            <p:cNvCxnSpPr>
              <a:stCxn id="17" idx="2"/>
            </p:cNvCxnSpPr>
            <p:nvPr/>
          </p:nvCxnSpPr>
          <p:spPr>
            <a:xfrm flipH="1">
              <a:off x="8445357" y="3823024"/>
              <a:ext cx="311661" cy="37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48317A-DDF4-C541-83EA-59989720A0AC}"/>
                </a:ext>
              </a:extLst>
            </p:cNvPr>
            <p:cNvCxnSpPr>
              <a:stCxn id="19" idx="2"/>
              <a:endCxn id="13" idx="0"/>
            </p:cNvCxnSpPr>
            <p:nvPr/>
          </p:nvCxnSpPr>
          <p:spPr>
            <a:xfrm>
              <a:off x="8680971" y="4743838"/>
              <a:ext cx="33801" cy="371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0964"/>
            <a:ext cx="9745589" cy="57053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point plots to see how features affect the launch outcome:</a:t>
            </a: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PayLoadMass</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OrbitType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PayLoad</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OrbitType</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PayLoad</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Bar chart to check the relationship between success rate and each orbit</a:t>
            </a:r>
          </a:p>
          <a:p>
            <a:pPr>
              <a:lnSpc>
                <a:spcPct val="100000"/>
              </a:lnSpc>
              <a:spcBef>
                <a:spcPts val="1400"/>
              </a:spcBef>
            </a:pPr>
            <a:r>
              <a:rPr lang="en-US" sz="2200" dirty="0">
                <a:solidFill>
                  <a:schemeClr val="accent3">
                    <a:lumMod val="25000"/>
                  </a:schemeClr>
                </a:solidFill>
                <a:latin typeface="Abadi"/>
              </a:rPr>
              <a:t>Line chart with class vs year to </a:t>
            </a:r>
            <a:r>
              <a:rPr lang="en-IE" sz="2200" dirty="0">
                <a:solidFill>
                  <a:schemeClr val="accent3">
                    <a:lumMod val="25000"/>
                  </a:schemeClr>
                </a:solidFill>
                <a:latin typeface="Abadi"/>
              </a:rPr>
              <a:t>get the average launch success trend</a:t>
            </a:r>
            <a:endParaRPr lang="en-US" sz="2200" dirty="0">
              <a:solidFill>
                <a:schemeClr val="accent3">
                  <a:lumMod val="25000"/>
                </a:schemeClr>
              </a:solidFill>
              <a:latin typeface="Abadi"/>
            </a:endParaRPr>
          </a:p>
          <a:p>
            <a:pPr>
              <a:lnSpc>
                <a:spcPct val="100000"/>
              </a:lnSpc>
              <a:spcBef>
                <a:spcPts val="1400"/>
              </a:spcBef>
            </a:pPr>
            <a:r>
              <a:rPr lang="en-US" sz="2400" dirty="0">
                <a:hlinkClick r:id="rId3"/>
              </a:rPr>
              <a:t>https://github.com/thuydan80/Data-Science-Capstone-Project/blob/main/jupyter-labs-eda-dataviz.ipynb</a:t>
            </a:r>
            <a:r>
              <a:rPr lang="en-US" sz="2400"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12775"/>
          </a:xfrm>
          <a:prstGeom prst="rect">
            <a:avLst/>
          </a:prstGeom>
        </p:spPr>
        <p:txBody>
          <a:bodyPr lIns="91440" tIns="45720" rIns="91440" bIns="45720" anchor="t"/>
          <a:lstStyle/>
          <a:p>
            <a:pPr>
              <a:lnSpc>
                <a:spcPct val="100000"/>
              </a:lnSpc>
              <a:spcBef>
                <a:spcPts val="1400"/>
              </a:spcBef>
            </a:pPr>
            <a:r>
              <a:rPr lang="en-IE" sz="1100" dirty="0"/>
              <a:t>select unique(LAUNCH_SITE) </a:t>
            </a:r>
            <a:r>
              <a:rPr lang="en-IE" sz="1100" b="1" dirty="0"/>
              <a:t>from</a:t>
            </a:r>
            <a:r>
              <a:rPr lang="en-IE" sz="1100" dirty="0"/>
              <a:t> </a:t>
            </a:r>
            <a:r>
              <a:rPr lang="en-IE" sz="1100" b="1" dirty="0"/>
              <a:t>SPACEXTBL</a:t>
            </a:r>
          </a:p>
          <a:p>
            <a:pPr>
              <a:lnSpc>
                <a:spcPct val="100000"/>
              </a:lnSpc>
              <a:spcBef>
                <a:spcPts val="1400"/>
              </a:spcBef>
            </a:pPr>
            <a:r>
              <a:rPr lang="en-IE" sz="1100" dirty="0"/>
              <a:t>select * </a:t>
            </a:r>
            <a:r>
              <a:rPr lang="en-IE" sz="1100" b="1" dirty="0"/>
              <a:t>from</a:t>
            </a:r>
            <a:r>
              <a:rPr lang="en-IE" sz="1100" dirty="0"/>
              <a:t> </a:t>
            </a:r>
            <a:r>
              <a:rPr lang="en-IE" sz="1100" b="1" dirty="0"/>
              <a:t>SPACEXTBL</a:t>
            </a:r>
            <a:r>
              <a:rPr lang="en-IE" sz="1100" dirty="0"/>
              <a:t> where LAUNCH_SITE like 'CCA%' LIMIT 5</a:t>
            </a:r>
            <a:endParaRPr lang="en-US" sz="1100" dirty="0">
              <a:solidFill>
                <a:schemeClr val="accent3">
                  <a:lumMod val="25000"/>
                </a:schemeClr>
              </a:solidFill>
              <a:latin typeface="Abadi"/>
            </a:endParaRPr>
          </a:p>
          <a:p>
            <a:pPr>
              <a:lnSpc>
                <a:spcPct val="100000"/>
              </a:lnSpc>
              <a:spcBef>
                <a:spcPts val="1400"/>
              </a:spcBef>
            </a:pPr>
            <a:r>
              <a:rPr lang="en-IE" sz="1100" dirty="0"/>
              <a:t>select SUM(</a:t>
            </a:r>
            <a:r>
              <a:rPr lang="en-IE" sz="1100" dirty="0" err="1"/>
              <a:t>payload_mass__kg</a:t>
            </a:r>
            <a:r>
              <a:rPr lang="en-IE" sz="1100" dirty="0"/>
              <a:t>_) </a:t>
            </a:r>
            <a:r>
              <a:rPr lang="en-IE" sz="1100" b="1" dirty="0"/>
              <a:t>from</a:t>
            </a:r>
            <a:r>
              <a:rPr lang="en-IE" sz="1100" dirty="0"/>
              <a:t> </a:t>
            </a:r>
            <a:r>
              <a:rPr lang="en-IE" sz="1100" b="1" dirty="0"/>
              <a:t>SPACEXTBL</a:t>
            </a:r>
            <a:r>
              <a:rPr lang="en-IE" sz="1100" dirty="0"/>
              <a:t> where customer like 'NASA (CRS)'</a:t>
            </a:r>
            <a:endParaRPr lang="en-US" sz="1100" dirty="0">
              <a:solidFill>
                <a:schemeClr val="accent3">
                  <a:lumMod val="25000"/>
                </a:schemeClr>
              </a:solidFill>
              <a:latin typeface="Abadi"/>
            </a:endParaRPr>
          </a:p>
          <a:p>
            <a:pPr>
              <a:lnSpc>
                <a:spcPct val="100000"/>
              </a:lnSpc>
              <a:spcBef>
                <a:spcPts val="1400"/>
              </a:spcBef>
            </a:pPr>
            <a:r>
              <a:rPr lang="en-IE" sz="1100" dirty="0"/>
              <a:t>select AVG(</a:t>
            </a:r>
            <a:r>
              <a:rPr lang="en-IE" sz="1100" dirty="0" err="1"/>
              <a:t>payload_mass__kg</a:t>
            </a:r>
            <a:r>
              <a:rPr lang="en-IE" sz="1100" dirty="0"/>
              <a:t>_) </a:t>
            </a:r>
            <a:r>
              <a:rPr lang="en-IE" sz="1100" b="1" dirty="0"/>
              <a:t>from</a:t>
            </a:r>
            <a:r>
              <a:rPr lang="en-IE" sz="1100" dirty="0"/>
              <a:t> </a:t>
            </a:r>
            <a:r>
              <a:rPr lang="en-IE" sz="1100" b="1" dirty="0"/>
              <a:t>SPACEXTBL</a:t>
            </a:r>
            <a:r>
              <a:rPr lang="en-IE" sz="1100" dirty="0"/>
              <a:t> where </a:t>
            </a:r>
            <a:r>
              <a:rPr lang="en-IE" sz="1100" dirty="0" err="1"/>
              <a:t>booster_version</a:t>
            </a:r>
            <a:r>
              <a:rPr lang="en-IE" sz="1100" dirty="0"/>
              <a:t> = 'F9 v1.1’</a:t>
            </a:r>
          </a:p>
          <a:p>
            <a:pPr>
              <a:lnSpc>
                <a:spcPct val="100000"/>
              </a:lnSpc>
              <a:spcBef>
                <a:spcPts val="1400"/>
              </a:spcBef>
            </a:pPr>
            <a:r>
              <a:rPr lang="en-IE" sz="1100" dirty="0"/>
              <a:t>select unique(</a:t>
            </a:r>
            <a:r>
              <a:rPr lang="en-IE" sz="1100" dirty="0" err="1"/>
              <a:t>landing__outcome</a:t>
            </a:r>
            <a:r>
              <a:rPr lang="en-IE" sz="1100" dirty="0"/>
              <a:t>) </a:t>
            </a:r>
            <a:r>
              <a:rPr lang="en-IE" sz="1100" b="1" dirty="0"/>
              <a:t>from</a:t>
            </a:r>
            <a:r>
              <a:rPr lang="en-IE" sz="1100" dirty="0"/>
              <a:t> </a:t>
            </a:r>
            <a:r>
              <a:rPr lang="en-IE" sz="1100" b="1" dirty="0"/>
              <a:t>SPACEXTBL</a:t>
            </a:r>
          </a:p>
          <a:p>
            <a:pPr>
              <a:lnSpc>
                <a:spcPct val="100000"/>
              </a:lnSpc>
              <a:spcBef>
                <a:spcPts val="1400"/>
              </a:spcBef>
            </a:pPr>
            <a:r>
              <a:rPr lang="en-IE" sz="1100" dirty="0"/>
              <a:t>select MIN(DATE) </a:t>
            </a:r>
            <a:r>
              <a:rPr lang="en-IE" sz="1100" b="1" dirty="0"/>
              <a:t>from</a:t>
            </a:r>
            <a:r>
              <a:rPr lang="en-IE" sz="1100" dirty="0"/>
              <a:t> </a:t>
            </a:r>
            <a:r>
              <a:rPr lang="en-IE" sz="1100" b="1" dirty="0"/>
              <a:t>SPACEXTBL</a:t>
            </a:r>
            <a:r>
              <a:rPr lang="en-IE" sz="1100" dirty="0"/>
              <a:t> where </a:t>
            </a:r>
            <a:r>
              <a:rPr lang="en-IE" sz="1100" dirty="0" err="1"/>
              <a:t>landing__outcome</a:t>
            </a:r>
            <a:r>
              <a:rPr lang="en-IE" sz="1100" dirty="0"/>
              <a:t>='Success (ground pad)’</a:t>
            </a:r>
          </a:p>
          <a:p>
            <a:pPr>
              <a:lnSpc>
                <a:spcPct val="100000"/>
              </a:lnSpc>
              <a:spcBef>
                <a:spcPts val="1400"/>
              </a:spcBef>
            </a:pPr>
            <a:r>
              <a:rPr lang="en-IE" sz="1100" dirty="0"/>
              <a:t>select </a:t>
            </a:r>
            <a:r>
              <a:rPr lang="en-IE" sz="1100" dirty="0" err="1"/>
              <a:t>booster_version</a:t>
            </a:r>
            <a:r>
              <a:rPr lang="en-IE" sz="1100" dirty="0"/>
              <a:t> </a:t>
            </a:r>
            <a:r>
              <a:rPr lang="en-IE" sz="1100" b="1" dirty="0"/>
              <a:t>from</a:t>
            </a:r>
            <a:r>
              <a:rPr lang="en-IE" sz="1100" dirty="0"/>
              <a:t> </a:t>
            </a:r>
            <a:r>
              <a:rPr lang="en-IE" sz="1100" b="1" dirty="0"/>
              <a:t>SPACEXTBL</a:t>
            </a:r>
            <a:r>
              <a:rPr lang="en-IE" sz="1100" dirty="0"/>
              <a:t> where </a:t>
            </a:r>
            <a:r>
              <a:rPr lang="en-IE" sz="1100" dirty="0" err="1"/>
              <a:t>landing__outcome</a:t>
            </a:r>
            <a:r>
              <a:rPr lang="en-IE" sz="1100" dirty="0"/>
              <a:t>='Success (drone ship)' </a:t>
            </a:r>
            <a:r>
              <a:rPr lang="en-IE" sz="1100" b="1" dirty="0"/>
              <a:t>and</a:t>
            </a:r>
            <a:r>
              <a:rPr lang="en-IE" sz="1100" dirty="0"/>
              <a:t> </a:t>
            </a:r>
            <a:r>
              <a:rPr lang="en-IE" sz="1100" dirty="0" err="1"/>
              <a:t>payload_mass__kg</a:t>
            </a:r>
            <a:r>
              <a:rPr lang="en-IE" sz="1100" dirty="0"/>
              <a:t>_&gt;4000 </a:t>
            </a:r>
            <a:r>
              <a:rPr lang="en-IE" sz="1100" b="1" dirty="0"/>
              <a:t>and</a:t>
            </a:r>
            <a:r>
              <a:rPr lang="en-IE" sz="1100" dirty="0"/>
              <a:t> </a:t>
            </a:r>
            <a:r>
              <a:rPr lang="en-IE" sz="1100" dirty="0" err="1"/>
              <a:t>payload_mass__kg</a:t>
            </a:r>
            <a:r>
              <a:rPr lang="en-IE" sz="1100" dirty="0"/>
              <a:t>_&lt;6000</a:t>
            </a:r>
          </a:p>
          <a:p>
            <a:pPr>
              <a:lnSpc>
                <a:spcPct val="100000"/>
              </a:lnSpc>
              <a:spcBef>
                <a:spcPts val="1400"/>
              </a:spcBef>
            </a:pPr>
            <a:r>
              <a:rPr lang="en-IE" sz="1100" dirty="0"/>
              <a:t>select COUNT(</a:t>
            </a:r>
            <a:r>
              <a:rPr lang="en-IE" sz="1100" dirty="0" err="1"/>
              <a:t>mission_outcome</a:t>
            </a:r>
            <a:r>
              <a:rPr lang="en-IE" sz="1100" dirty="0"/>
              <a:t>) </a:t>
            </a:r>
            <a:r>
              <a:rPr lang="en-IE" sz="1100" b="1" dirty="0"/>
              <a:t>as</a:t>
            </a:r>
            <a:r>
              <a:rPr lang="en-IE" sz="1100" dirty="0"/>
              <a:t> Total, </a:t>
            </a:r>
            <a:r>
              <a:rPr lang="en-IE" sz="1100" dirty="0" err="1"/>
              <a:t>mission_outcome</a:t>
            </a:r>
            <a:r>
              <a:rPr lang="en-IE" sz="1100" dirty="0"/>
              <a:t> </a:t>
            </a:r>
            <a:r>
              <a:rPr lang="en-IE" sz="1100" b="1" dirty="0"/>
              <a:t>from</a:t>
            </a:r>
            <a:r>
              <a:rPr lang="en-IE" sz="1100" dirty="0"/>
              <a:t> </a:t>
            </a:r>
            <a:r>
              <a:rPr lang="en-IE" sz="1100" b="1" dirty="0"/>
              <a:t>SPACEXTBL</a:t>
            </a:r>
            <a:r>
              <a:rPr lang="en-IE" sz="1100" dirty="0"/>
              <a:t> GROUP BY </a:t>
            </a:r>
            <a:r>
              <a:rPr lang="en-IE" sz="1100" dirty="0" err="1"/>
              <a:t>mission_outcome</a:t>
            </a:r>
            <a:endParaRPr lang="en-IE" sz="1100" dirty="0"/>
          </a:p>
          <a:p>
            <a:pPr>
              <a:lnSpc>
                <a:spcPct val="100000"/>
              </a:lnSpc>
              <a:spcBef>
                <a:spcPts val="1400"/>
              </a:spcBef>
            </a:pPr>
            <a:r>
              <a:rPr lang="en-IE" sz="1100" dirty="0"/>
              <a:t>select </a:t>
            </a:r>
            <a:r>
              <a:rPr lang="en-IE" sz="1100" dirty="0" err="1"/>
              <a:t>booster_version</a:t>
            </a:r>
            <a:r>
              <a:rPr lang="en-IE" sz="1100" dirty="0"/>
              <a:t> </a:t>
            </a:r>
            <a:r>
              <a:rPr lang="en-IE" sz="1100" b="1" dirty="0"/>
              <a:t>from</a:t>
            </a:r>
            <a:r>
              <a:rPr lang="en-IE" sz="1100" dirty="0"/>
              <a:t> </a:t>
            </a:r>
            <a:r>
              <a:rPr lang="en-IE" sz="1100" b="1" dirty="0"/>
              <a:t>SPACEXTBL</a:t>
            </a:r>
            <a:r>
              <a:rPr lang="en-IE" sz="1100" dirty="0"/>
              <a:t> where </a:t>
            </a:r>
            <a:r>
              <a:rPr lang="en-IE" sz="1100" dirty="0" err="1"/>
              <a:t>payload_mass__kg</a:t>
            </a:r>
            <a:r>
              <a:rPr lang="en-IE" sz="1100" dirty="0"/>
              <a:t>_ = (select max(</a:t>
            </a:r>
            <a:r>
              <a:rPr lang="en-IE" sz="1100" dirty="0" err="1"/>
              <a:t>payload_mass__kg</a:t>
            </a:r>
            <a:r>
              <a:rPr lang="en-IE" sz="1100" dirty="0"/>
              <a:t>_) </a:t>
            </a:r>
            <a:r>
              <a:rPr lang="en-IE" sz="1100" b="1" dirty="0"/>
              <a:t>from</a:t>
            </a:r>
            <a:r>
              <a:rPr lang="en-IE" sz="1100" dirty="0"/>
              <a:t> </a:t>
            </a:r>
            <a:r>
              <a:rPr lang="en-IE" sz="1100" b="1" dirty="0"/>
              <a:t>SPACEXTBL</a:t>
            </a:r>
            <a:r>
              <a:rPr lang="en-IE" sz="1100" dirty="0"/>
              <a:t>)</a:t>
            </a:r>
          </a:p>
          <a:p>
            <a:pPr>
              <a:lnSpc>
                <a:spcPct val="100000"/>
              </a:lnSpc>
              <a:spcBef>
                <a:spcPts val="1400"/>
              </a:spcBef>
            </a:pPr>
            <a:r>
              <a:rPr lang="en-IE" sz="1100" dirty="0"/>
              <a:t>select * </a:t>
            </a:r>
            <a:r>
              <a:rPr lang="en-IE" sz="1100" b="1" dirty="0"/>
              <a:t>from</a:t>
            </a:r>
            <a:r>
              <a:rPr lang="en-IE" sz="1100" dirty="0"/>
              <a:t> </a:t>
            </a:r>
            <a:r>
              <a:rPr lang="en-IE" sz="1100" b="1" dirty="0"/>
              <a:t>SPACEXTBL</a:t>
            </a:r>
            <a:r>
              <a:rPr lang="en-IE" sz="1100" dirty="0"/>
              <a:t> where YEAR(DATE)=2015</a:t>
            </a:r>
          </a:p>
          <a:p>
            <a:pPr>
              <a:lnSpc>
                <a:spcPct val="100000"/>
              </a:lnSpc>
              <a:spcBef>
                <a:spcPts val="1400"/>
              </a:spcBef>
            </a:pPr>
            <a:r>
              <a:rPr lang="en-IE" sz="1100" dirty="0"/>
              <a:t>select COUNT(</a:t>
            </a:r>
            <a:r>
              <a:rPr lang="en-IE" sz="1100" dirty="0" err="1"/>
              <a:t>landing__outcome</a:t>
            </a:r>
            <a:r>
              <a:rPr lang="en-IE" sz="1100" dirty="0"/>
              <a:t>) </a:t>
            </a:r>
            <a:r>
              <a:rPr lang="en-IE" sz="1100" b="1" dirty="0"/>
              <a:t>as</a:t>
            </a:r>
            <a:r>
              <a:rPr lang="en-IE" sz="1100" dirty="0"/>
              <a:t> Total, </a:t>
            </a:r>
            <a:r>
              <a:rPr lang="en-IE" sz="1100" dirty="0" err="1"/>
              <a:t>landing__outcome</a:t>
            </a:r>
            <a:r>
              <a:rPr lang="en-IE" sz="1100" dirty="0"/>
              <a:t> </a:t>
            </a:r>
            <a:r>
              <a:rPr lang="en-IE" sz="1100" b="1" dirty="0"/>
              <a:t>from</a:t>
            </a:r>
            <a:r>
              <a:rPr lang="en-IE" sz="1100" dirty="0"/>
              <a:t> </a:t>
            </a:r>
            <a:r>
              <a:rPr lang="en-IE" sz="1100" b="1" dirty="0"/>
              <a:t>SPACEXTBL</a:t>
            </a:r>
            <a:r>
              <a:rPr lang="en-IE" sz="1100" dirty="0"/>
              <a:t> where YEAR(DATE)&lt;=2017 </a:t>
            </a:r>
            <a:r>
              <a:rPr lang="en-IE" sz="1100" b="1" dirty="0"/>
              <a:t>and</a:t>
            </a:r>
            <a:r>
              <a:rPr lang="en-IE" sz="1100" dirty="0"/>
              <a:t> YEAR(DATE)&gt;=2010 GROUP BY </a:t>
            </a:r>
            <a:r>
              <a:rPr lang="en-IE" sz="1100" dirty="0" err="1"/>
              <a:t>landing__outcome</a:t>
            </a:r>
            <a:r>
              <a:rPr lang="en-IE" sz="1100" dirty="0"/>
              <a:t> order by Total </a:t>
            </a:r>
            <a:r>
              <a:rPr lang="en-IE" sz="1100" dirty="0" err="1"/>
              <a:t>desc</a:t>
            </a:r>
            <a:endParaRPr lang="en-IE" sz="1100" dirty="0">
              <a:hlinkClick r:id="rId3"/>
            </a:endParaRPr>
          </a:p>
          <a:p>
            <a:pPr>
              <a:lnSpc>
                <a:spcPct val="100000"/>
              </a:lnSpc>
              <a:spcBef>
                <a:spcPts val="1400"/>
              </a:spcBef>
            </a:pPr>
            <a:r>
              <a:rPr lang="en-US" sz="1100" dirty="0">
                <a:hlinkClick r:id="rId3"/>
              </a:rPr>
              <a:t>https://github.com/thuydan80/Data-Science-Capstone-Project/blob/main/Spacex-eda-sql-coursera_Final.ipynb</a:t>
            </a:r>
            <a:r>
              <a:rPr lang="en-US" sz="1100" dirty="0"/>
              <a:t> </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markers, circles of launch sites (</a:t>
            </a:r>
            <a:r>
              <a:rPr lang="en-IE" sz="2200" dirty="0">
                <a:solidFill>
                  <a:schemeClr val="accent3">
                    <a:lumMod val="25000"/>
                  </a:schemeClr>
                </a:solidFill>
                <a:latin typeface="Abadi" panose="020B0604020104020204" pitchFamily="34" charset="0"/>
              </a:rPr>
              <a:t>CCAFS LC-40, CCAFS SLC-40, KSC LC-39A, VAFB SLC-4E) were created</a:t>
            </a:r>
            <a:endParaRPr lang="en-US" sz="2200" dirty="0">
              <a:solidFill>
                <a:schemeClr val="accent3">
                  <a:lumMod val="25000"/>
                </a:schemeClr>
              </a:solidFill>
              <a:latin typeface="Abadi" panose="020B0604020104020204" pitchFamily="34" charset="0"/>
            </a:endParaRPr>
          </a:p>
          <a:p>
            <a:r>
              <a:rPr lang="en-IE" sz="2200" dirty="0">
                <a:solidFill>
                  <a:schemeClr val="accent3">
                    <a:lumMod val="25000"/>
                  </a:schemeClr>
                </a:solidFill>
                <a:latin typeface="Abadi" panose="020B0604020104020204" pitchFamily="34" charset="0"/>
              </a:rPr>
              <a:t>Mark the success/failed launches for each site on the map using </a:t>
            </a:r>
            <a:r>
              <a:rPr lang="en-IE" sz="2200" dirty="0" err="1">
                <a:solidFill>
                  <a:schemeClr val="accent3">
                    <a:lumMod val="25000"/>
                  </a:schemeClr>
                </a:solidFill>
                <a:latin typeface="Abadi" panose="020B0604020104020204" pitchFamily="34" charset="0"/>
              </a:rPr>
              <a:t>MarkerCluster</a:t>
            </a:r>
            <a:r>
              <a:rPr lang="en-IE" sz="2200" dirty="0">
                <a:solidFill>
                  <a:schemeClr val="accent3">
                    <a:lumMod val="25000"/>
                  </a:schemeClr>
                </a:solidFill>
                <a:latin typeface="Abadi" panose="020B0604020104020204" pitchFamily="34" charset="0"/>
              </a:rPr>
              <a:t>()</a:t>
            </a:r>
          </a:p>
          <a:p>
            <a:r>
              <a:rPr lang="en-IE" sz="2200" dirty="0">
                <a:solidFill>
                  <a:schemeClr val="accent3">
                    <a:lumMod val="25000"/>
                  </a:schemeClr>
                </a:solidFill>
                <a:latin typeface="Abadi" panose="020B0604020104020204" pitchFamily="34" charset="0"/>
              </a:rPr>
              <a:t>The distances between a launch site to its proximities to coastline and airport</a:t>
            </a:r>
          </a:p>
          <a:p>
            <a:pPr>
              <a:lnSpc>
                <a:spcPct val="100000"/>
              </a:lnSpc>
              <a:spcBef>
                <a:spcPts val="1400"/>
              </a:spcBef>
            </a:pPr>
            <a:r>
              <a:rPr lang="en-US" sz="2200" dirty="0">
                <a:solidFill>
                  <a:schemeClr val="accent3">
                    <a:lumMod val="25000"/>
                  </a:schemeClr>
                </a:solidFill>
                <a:latin typeface="Abadi" panose="020B0604020104020204" pitchFamily="34" charset="0"/>
              </a:rPr>
              <a:t>Adding those objects to check if the launch site in close proximities to coastline and airport or not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https://github.com/thuydan80/Data-Science-Capstone-Project/blob/main/Spacex_launch_site_location_folium.ipynb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to show the total successful launches count for all sites and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to show the correlation between payload and launch success for all sites and for each site</a:t>
            </a:r>
          </a:p>
          <a:p>
            <a:pPr>
              <a:lnSpc>
                <a:spcPct val="100000"/>
              </a:lnSpc>
              <a:spcBef>
                <a:spcPts val="1400"/>
              </a:spcBef>
            </a:pPr>
            <a:r>
              <a:rPr lang="en-US" sz="2000" dirty="0">
                <a:solidFill>
                  <a:schemeClr val="accent3">
                    <a:lumMod val="25000"/>
                  </a:schemeClr>
                </a:solidFill>
                <a:latin typeface="Abadi" panose="020B0604020104020204" pitchFamily="34" charset="0"/>
              </a:rPr>
              <a:t>The purpose to use these charts to discover which site has the largest successful launches, the highest successful rate and which payload ranges has the highest launch success rate and lowest one.</a:t>
            </a:r>
          </a:p>
          <a:p>
            <a:pPr>
              <a:lnSpc>
                <a:spcPct val="100000"/>
              </a:lnSpc>
              <a:spcBef>
                <a:spcPts val="1400"/>
              </a:spcBef>
            </a:pPr>
            <a:r>
              <a:rPr lang="en-US" sz="2000" dirty="0">
                <a:hlinkClick r:id="rId3"/>
              </a:rPr>
              <a:t>https://github.com/thuydan80/Data-Science-Capstone-Project/blob/main/spacex_dash_app.py</a:t>
            </a:r>
            <a:r>
              <a:rPr lang="en-US" sz="2000"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Standardize the dataset </a:t>
            </a:r>
            <a:r>
              <a:rPr lang="en-US" sz="2200" dirty="0">
                <a:solidFill>
                  <a:schemeClr val="accent3">
                    <a:lumMod val="25000"/>
                  </a:schemeClr>
                </a:solidFill>
                <a:latin typeface="Abadi" panose="020B0604020104020204" pitchFamily="34" charset="0"/>
                <a:sym typeface="Wingdings" pitchFamily="2" charset="2"/>
              </a:rPr>
              <a:t> split the dataset into training and test sets exclusively  use </a:t>
            </a:r>
            <a:r>
              <a:rPr lang="en-US" sz="2200" dirty="0" err="1">
                <a:solidFill>
                  <a:schemeClr val="accent3">
                    <a:lumMod val="25000"/>
                  </a:schemeClr>
                </a:solidFill>
                <a:latin typeface="Abadi" panose="020B0604020104020204" pitchFamily="34" charset="0"/>
                <a:sym typeface="Wingdings" pitchFamily="2" charset="2"/>
              </a:rPr>
              <a:t>GridSearchCV</a:t>
            </a:r>
            <a:r>
              <a:rPr lang="en-US" sz="2200" dirty="0">
                <a:solidFill>
                  <a:schemeClr val="accent3">
                    <a:lumMod val="25000"/>
                  </a:schemeClr>
                </a:solidFill>
                <a:latin typeface="Abadi" panose="020B0604020104020204" pitchFamily="34" charset="0"/>
                <a:sym typeface="Wingdings" pitchFamily="2" charset="2"/>
              </a:rPr>
              <a:t> to find the best hyperparameters  fit the model with training set using logistic regression, decision tree, </a:t>
            </a:r>
            <a:r>
              <a:rPr lang="en-US" sz="2200" dirty="0" err="1">
                <a:solidFill>
                  <a:schemeClr val="accent3">
                    <a:lumMod val="25000"/>
                  </a:schemeClr>
                </a:solidFill>
                <a:latin typeface="Abadi" panose="020B0604020104020204" pitchFamily="34" charset="0"/>
                <a:sym typeface="Wingdings" pitchFamily="2" charset="2"/>
              </a:rPr>
              <a:t>svm</a:t>
            </a:r>
            <a:r>
              <a:rPr lang="en-US" sz="2200" dirty="0">
                <a:solidFill>
                  <a:schemeClr val="accent3">
                    <a:lumMod val="25000"/>
                  </a:schemeClr>
                </a:solidFill>
                <a:latin typeface="Abadi" panose="020B0604020104020204" pitchFamily="34" charset="0"/>
                <a:sym typeface="Wingdings" pitchFamily="2" charset="2"/>
              </a:rPr>
              <a:t> and KNN --&gt; use the method score to evaluate each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All models have the same score which is 0.83 but the decision tree has the highest accuracy 0.89 --&gt; the model with decision tree is the best</a:t>
            </a:r>
          </a:p>
          <a:p>
            <a:pPr>
              <a:lnSpc>
                <a:spcPct val="100000"/>
              </a:lnSpc>
              <a:spcBef>
                <a:spcPts val="1400"/>
              </a:spcBef>
            </a:pPr>
            <a:r>
              <a:rPr lang="en-US" sz="2000" dirty="0">
                <a:hlinkClick r:id="rId3"/>
              </a:rPr>
              <a:t>https://github.com/thuydan80/Data-Science-Capstone-Project/blob/main/SpaceX_Machine%20Learning%20Prediction_Part_5_final.ipynb</a:t>
            </a:r>
            <a:r>
              <a:rPr lang="en-US" sz="2000" dirty="0"/>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442" y="3935002"/>
            <a:ext cx="8887377" cy="179014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 the success rate of the first launch at each site seems to be increased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126F2DC8-83C2-D44E-A6D9-51D5D0A95B0B}"/>
              </a:ext>
            </a:extLst>
          </p:cNvPr>
          <p:cNvPicPr>
            <a:picLocks noChangeAspect="1"/>
          </p:cNvPicPr>
          <p:nvPr/>
        </p:nvPicPr>
        <p:blipFill>
          <a:blip r:embed="rId3"/>
          <a:stretch>
            <a:fillRect/>
          </a:stretch>
        </p:blipFill>
        <p:spPr>
          <a:xfrm>
            <a:off x="811427" y="1717124"/>
            <a:ext cx="10515600" cy="20894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6316" y="3867131"/>
            <a:ext cx="9452776" cy="1966891"/>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E" dirty="0"/>
              <a:t>As the flight number increases, the first stage is more likely to land successfully. The </a:t>
            </a:r>
            <a:r>
              <a:rPr lang="en-IE" dirty="0" err="1"/>
              <a:t>seemspayload</a:t>
            </a:r>
            <a:r>
              <a:rPr lang="en-IE" dirty="0"/>
              <a:t> mass is also important; it the more massive the payload, the less likely the first stage will return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FC8A2347-7AA2-A243-825B-D83435612124}"/>
              </a:ext>
            </a:extLst>
          </p:cNvPr>
          <p:cNvPicPr>
            <a:picLocks noChangeAspect="1"/>
          </p:cNvPicPr>
          <p:nvPr/>
        </p:nvPicPr>
        <p:blipFill>
          <a:blip r:embed="rId3"/>
          <a:stretch>
            <a:fillRect/>
          </a:stretch>
        </p:blipFill>
        <p:spPr>
          <a:xfrm>
            <a:off x="894173" y="1587759"/>
            <a:ext cx="10391438" cy="20878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930" y="1642393"/>
            <a:ext cx="3932238" cy="438318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7F333D51-AB78-4742-B7AF-0BD7586CDCDE}"/>
              </a:ext>
            </a:extLst>
          </p:cNvPr>
          <p:cNvPicPr>
            <a:picLocks noChangeAspect="1"/>
          </p:cNvPicPr>
          <p:nvPr/>
        </p:nvPicPr>
        <p:blipFill>
          <a:blip r:embed="rId3"/>
          <a:stretch>
            <a:fillRect/>
          </a:stretch>
        </p:blipFill>
        <p:spPr>
          <a:xfrm>
            <a:off x="5259267" y="1642393"/>
            <a:ext cx="5978398" cy="37822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27470"/>
            <a:ext cx="10233611" cy="1853874"/>
          </a:xfrm>
          <a:prstGeom prst="rect">
            <a:avLst/>
          </a:prstGeom>
        </p:spPr>
        <p:txBody>
          <a:bodyPr>
            <a:normAutofit/>
          </a:bodyPr>
          <a:lstStyle/>
          <a:p>
            <a:pPr>
              <a:lnSpc>
                <a:spcPct val="100000"/>
              </a:lnSpc>
              <a:spcBef>
                <a:spcPts val="1400"/>
              </a:spcBef>
            </a:pPr>
            <a:r>
              <a:rPr lang="en-IE" dirty="0"/>
              <a:t>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F676E2F-A171-0540-8B14-FBA848855AE0}"/>
              </a:ext>
            </a:extLst>
          </p:cNvPr>
          <p:cNvPicPr>
            <a:picLocks noChangeAspect="1"/>
          </p:cNvPicPr>
          <p:nvPr/>
        </p:nvPicPr>
        <p:blipFill>
          <a:blip r:embed="rId3"/>
          <a:stretch>
            <a:fillRect/>
          </a:stretch>
        </p:blipFill>
        <p:spPr>
          <a:xfrm>
            <a:off x="685249" y="1517994"/>
            <a:ext cx="10685124" cy="21767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0131" y="3986123"/>
            <a:ext cx="8158232" cy="185009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E" dirty="0"/>
              <a:t>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9A07306-6304-9441-A117-6B055AFC5A4D}"/>
              </a:ext>
            </a:extLst>
          </p:cNvPr>
          <p:cNvPicPr>
            <a:picLocks noChangeAspect="1"/>
          </p:cNvPicPr>
          <p:nvPr/>
        </p:nvPicPr>
        <p:blipFill>
          <a:blip r:embed="rId3"/>
          <a:stretch>
            <a:fillRect/>
          </a:stretch>
        </p:blipFill>
        <p:spPr>
          <a:xfrm>
            <a:off x="910131" y="1485034"/>
            <a:ext cx="10371738" cy="21090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0134"/>
            <a:ext cx="3932238" cy="1864149"/>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E" dirty="0"/>
              <a:t>The </a:t>
            </a:r>
            <a:r>
              <a:rPr lang="en-IE" dirty="0" err="1"/>
              <a:t>sucess</a:t>
            </a:r>
            <a:r>
              <a:rPr lang="en-IE" dirty="0"/>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C41ED9A5-97F3-094B-BBFF-D9088453210B}"/>
              </a:ext>
            </a:extLst>
          </p:cNvPr>
          <p:cNvPicPr>
            <a:picLocks noChangeAspect="1"/>
          </p:cNvPicPr>
          <p:nvPr/>
        </p:nvPicPr>
        <p:blipFill>
          <a:blip r:embed="rId3"/>
          <a:stretch>
            <a:fillRect/>
          </a:stretch>
        </p:blipFill>
        <p:spPr>
          <a:xfrm>
            <a:off x="5064274" y="1611035"/>
            <a:ext cx="6221337" cy="374649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unique(LAUNCH_SITE) </a:t>
            </a:r>
            <a:r>
              <a:rPr lang="en-IE" b="1" dirty="0"/>
              <a:t>from</a:t>
            </a:r>
            <a:r>
              <a:rPr lang="en-IE" sz="2400" dirty="0"/>
              <a:t> </a:t>
            </a:r>
            <a:r>
              <a:rPr lang="en-IE" b="1" dirty="0"/>
              <a:t>SPACEXTBL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667D3075-85C6-9D43-9ADB-EB4E2298282A}"/>
              </a:ext>
            </a:extLst>
          </p:cNvPr>
          <p:cNvGraphicFramePr>
            <a:graphicFrameLocks noGrp="1"/>
          </p:cNvGraphicFramePr>
          <p:nvPr>
            <p:extLst>
              <p:ext uri="{D42A27DB-BD31-4B8C-83A1-F6EECF244321}">
                <p14:modId xmlns:p14="http://schemas.microsoft.com/office/powerpoint/2010/main" val="1992276337"/>
              </p:ext>
            </p:extLst>
          </p:nvPr>
        </p:nvGraphicFramePr>
        <p:xfrm>
          <a:off x="1362182" y="2618466"/>
          <a:ext cx="1802258" cy="1621068"/>
        </p:xfrm>
        <a:graphic>
          <a:graphicData uri="http://schemas.openxmlformats.org/drawingml/2006/table">
            <a:tbl>
              <a:tblPr/>
              <a:tblGrid>
                <a:gridCol w="1802258">
                  <a:extLst>
                    <a:ext uri="{9D8B030D-6E8A-4147-A177-3AD203B41FA5}">
                      <a16:colId xmlns:a16="http://schemas.microsoft.com/office/drawing/2014/main" val="652295661"/>
                    </a:ext>
                  </a:extLst>
                </a:gridCol>
              </a:tblGrid>
              <a:tr h="405267">
                <a:tc>
                  <a:txBody>
                    <a:bodyPr/>
                    <a:lstStyle/>
                    <a:p>
                      <a:pPr algn="l" fontAlgn="ctr"/>
                      <a:r>
                        <a:rPr lang="en-IE">
                          <a:effectLst/>
                        </a:rPr>
                        <a:t>CCAFS LC-40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03443499"/>
                  </a:ext>
                </a:extLst>
              </a:tr>
              <a:tr h="405267">
                <a:tc>
                  <a:txBody>
                    <a:bodyPr/>
                    <a:lstStyle/>
                    <a:p>
                      <a:pPr algn="l" fontAlgn="ctr"/>
                      <a:r>
                        <a:rPr lang="en-IE">
                          <a:effectLst/>
                        </a:rPr>
                        <a:t>CCAFS SLC-40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8218316"/>
                  </a:ext>
                </a:extLst>
              </a:tr>
              <a:tr h="405267">
                <a:tc>
                  <a:txBody>
                    <a:bodyPr/>
                    <a:lstStyle/>
                    <a:p>
                      <a:pPr algn="l" fontAlgn="ctr"/>
                      <a:r>
                        <a:rPr lang="en-IE">
                          <a:effectLst/>
                        </a:rPr>
                        <a:t>KSC LC-39A</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0676246"/>
                  </a:ext>
                </a:extLst>
              </a:tr>
              <a:tr h="405267">
                <a:tc>
                  <a:txBody>
                    <a:bodyPr/>
                    <a:lstStyle/>
                    <a:p>
                      <a:pPr algn="l" fontAlgn="ctr"/>
                      <a:r>
                        <a:rPr lang="en-IE" dirty="0">
                          <a:effectLst/>
                        </a:rPr>
                        <a:t>VAFB SLC-4E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23062827"/>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a:t>
            </a:r>
            <a:r>
              <a:rPr lang="en-IE" dirty="0"/>
              <a:t>*</a:t>
            </a:r>
            <a:r>
              <a:rPr lang="en-IE" sz="2400" dirty="0"/>
              <a:t> </a:t>
            </a:r>
            <a:r>
              <a:rPr lang="en-IE" b="1" dirty="0"/>
              <a:t>from</a:t>
            </a:r>
            <a:r>
              <a:rPr lang="en-IE" sz="2400" dirty="0"/>
              <a:t> </a:t>
            </a:r>
            <a:r>
              <a:rPr lang="en-IE" b="1" dirty="0"/>
              <a:t>SPACEXTBL</a:t>
            </a:r>
            <a:r>
              <a:rPr lang="en-IE" sz="2400" dirty="0"/>
              <a:t> where LAUNCH_SITE like </a:t>
            </a:r>
            <a:r>
              <a:rPr lang="en-IE" dirty="0"/>
              <a:t>'CCA%'</a:t>
            </a:r>
            <a:r>
              <a:rPr lang="en-IE" sz="2400" dirty="0"/>
              <a:t> LIMIT </a:t>
            </a:r>
            <a:r>
              <a:rPr lang="en-IE" dirty="0"/>
              <a:t>5</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89677502-A0FE-3148-AEF7-589875EB3662}"/>
              </a:ext>
            </a:extLst>
          </p:cNvPr>
          <p:cNvGraphicFramePr>
            <a:graphicFrameLocks noGrp="1"/>
          </p:cNvGraphicFramePr>
          <p:nvPr>
            <p:extLst>
              <p:ext uri="{D42A27DB-BD31-4B8C-83A1-F6EECF244321}">
                <p14:modId xmlns:p14="http://schemas.microsoft.com/office/powerpoint/2010/main" val="321974212"/>
              </p:ext>
            </p:extLst>
          </p:nvPr>
        </p:nvGraphicFramePr>
        <p:xfrm>
          <a:off x="1390500" y="2463179"/>
          <a:ext cx="8359670" cy="3964032"/>
        </p:xfrm>
        <a:graphic>
          <a:graphicData uri="http://schemas.openxmlformats.org/drawingml/2006/table">
            <a:tbl>
              <a:tblPr/>
              <a:tblGrid>
                <a:gridCol w="835967">
                  <a:extLst>
                    <a:ext uri="{9D8B030D-6E8A-4147-A177-3AD203B41FA5}">
                      <a16:colId xmlns:a16="http://schemas.microsoft.com/office/drawing/2014/main" val="3197485496"/>
                    </a:ext>
                  </a:extLst>
                </a:gridCol>
                <a:gridCol w="835967">
                  <a:extLst>
                    <a:ext uri="{9D8B030D-6E8A-4147-A177-3AD203B41FA5}">
                      <a16:colId xmlns:a16="http://schemas.microsoft.com/office/drawing/2014/main" val="660546184"/>
                    </a:ext>
                  </a:extLst>
                </a:gridCol>
                <a:gridCol w="835967">
                  <a:extLst>
                    <a:ext uri="{9D8B030D-6E8A-4147-A177-3AD203B41FA5}">
                      <a16:colId xmlns:a16="http://schemas.microsoft.com/office/drawing/2014/main" val="82891484"/>
                    </a:ext>
                  </a:extLst>
                </a:gridCol>
                <a:gridCol w="835967">
                  <a:extLst>
                    <a:ext uri="{9D8B030D-6E8A-4147-A177-3AD203B41FA5}">
                      <a16:colId xmlns:a16="http://schemas.microsoft.com/office/drawing/2014/main" val="1864831970"/>
                    </a:ext>
                  </a:extLst>
                </a:gridCol>
                <a:gridCol w="835967">
                  <a:extLst>
                    <a:ext uri="{9D8B030D-6E8A-4147-A177-3AD203B41FA5}">
                      <a16:colId xmlns:a16="http://schemas.microsoft.com/office/drawing/2014/main" val="2835314349"/>
                    </a:ext>
                  </a:extLst>
                </a:gridCol>
                <a:gridCol w="835967">
                  <a:extLst>
                    <a:ext uri="{9D8B030D-6E8A-4147-A177-3AD203B41FA5}">
                      <a16:colId xmlns:a16="http://schemas.microsoft.com/office/drawing/2014/main" val="2683992300"/>
                    </a:ext>
                  </a:extLst>
                </a:gridCol>
                <a:gridCol w="835967">
                  <a:extLst>
                    <a:ext uri="{9D8B030D-6E8A-4147-A177-3AD203B41FA5}">
                      <a16:colId xmlns:a16="http://schemas.microsoft.com/office/drawing/2014/main" val="2352378014"/>
                    </a:ext>
                  </a:extLst>
                </a:gridCol>
                <a:gridCol w="835967">
                  <a:extLst>
                    <a:ext uri="{9D8B030D-6E8A-4147-A177-3AD203B41FA5}">
                      <a16:colId xmlns:a16="http://schemas.microsoft.com/office/drawing/2014/main" val="334395111"/>
                    </a:ext>
                  </a:extLst>
                </a:gridCol>
                <a:gridCol w="835967">
                  <a:extLst>
                    <a:ext uri="{9D8B030D-6E8A-4147-A177-3AD203B41FA5}">
                      <a16:colId xmlns:a16="http://schemas.microsoft.com/office/drawing/2014/main" val="3297956301"/>
                    </a:ext>
                  </a:extLst>
                </a:gridCol>
                <a:gridCol w="835967">
                  <a:extLst>
                    <a:ext uri="{9D8B030D-6E8A-4147-A177-3AD203B41FA5}">
                      <a16:colId xmlns:a16="http://schemas.microsoft.com/office/drawing/2014/main" val="4034556216"/>
                    </a:ext>
                  </a:extLst>
                </a:gridCol>
              </a:tblGrid>
              <a:tr h="404899">
                <a:tc>
                  <a:txBody>
                    <a:bodyPr/>
                    <a:lstStyle/>
                    <a:p>
                      <a:pPr algn="l" fontAlgn="ctr"/>
                      <a:r>
                        <a:rPr lang="en-IE" sz="1200" b="1">
                          <a:effectLst/>
                        </a:rPr>
                        <a:t>DATE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time__utc_</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booster_version</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launch_site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payload</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payload_mass__kg_</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orbit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customer</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mission_outcome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b="1">
                          <a:effectLst/>
                        </a:rPr>
                        <a:t>landing__outcome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9875510"/>
                  </a:ext>
                </a:extLst>
              </a:tr>
              <a:tr h="660185">
                <a:tc>
                  <a:txBody>
                    <a:bodyPr/>
                    <a:lstStyle/>
                    <a:p>
                      <a:pPr algn="l" fontAlgn="ctr"/>
                      <a:r>
                        <a:rPr lang="en-IE" sz="1200">
                          <a:effectLst/>
                        </a:rPr>
                        <a:t>2010-06-04</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18:45:00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B0003</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Dragon Spacecraft Qualification Unit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SpaceX</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Failure (parachute)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94334630"/>
                  </a:ext>
                </a:extLst>
              </a:tr>
              <a:tr h="1123011">
                <a:tc>
                  <a:txBody>
                    <a:bodyPr/>
                    <a:lstStyle/>
                    <a:p>
                      <a:pPr algn="l" fontAlgn="ctr"/>
                      <a:r>
                        <a:rPr lang="en-IE" sz="1200">
                          <a:effectLst/>
                        </a:rPr>
                        <a:t>2010-12-08</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15:43:00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B0004</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Dragon demo flight C1, two CubeSats, barrel of Brouere cheese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dirty="0">
                          <a:effectLst/>
                        </a:rPr>
                        <a:t>NASA (COTS) NRO</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Failure (parachute)</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43515905"/>
                  </a:ext>
                </a:extLst>
              </a:tr>
              <a:tr h="505910">
                <a:tc>
                  <a:txBody>
                    <a:bodyPr/>
                    <a:lstStyle/>
                    <a:p>
                      <a:pPr algn="l" fontAlgn="ctr"/>
                      <a:r>
                        <a:rPr lang="en-IE" sz="1200">
                          <a:effectLst/>
                        </a:rPr>
                        <a:t>2012-05-22</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07:44:00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B0005</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Dragon demo flight C2</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525</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NASA (COTS)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No attempt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2404932"/>
                  </a:ext>
                </a:extLst>
              </a:tr>
              <a:tr h="351634">
                <a:tc>
                  <a:txBody>
                    <a:bodyPr/>
                    <a:lstStyle/>
                    <a:p>
                      <a:pPr algn="l" fontAlgn="ctr"/>
                      <a:r>
                        <a:rPr lang="en-IE" sz="1200">
                          <a:effectLst/>
                        </a:rPr>
                        <a:t>2012-10-08</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00:35:00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B0006</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SpaceX CRS-1</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500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NASA (CRS)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No attempt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785345"/>
                  </a:ext>
                </a:extLst>
              </a:tr>
              <a:tr h="351634">
                <a:tc>
                  <a:txBody>
                    <a:bodyPr/>
                    <a:lstStyle/>
                    <a:p>
                      <a:pPr algn="l" fontAlgn="ctr"/>
                      <a:r>
                        <a:rPr lang="en-IE" sz="1200">
                          <a:effectLst/>
                        </a:rPr>
                        <a:t>2013-03-01</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15:10:00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F9 v1.0 B0007</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CCAFS LC-40</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SpaceX CRS-2</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677</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LEO (ISS)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NASA (CRS)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a:effectLst/>
                        </a:rPr>
                        <a:t>Success</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1200" dirty="0">
                          <a:effectLst/>
                        </a:rPr>
                        <a:t>No attempt</a:t>
                      </a:r>
                    </a:p>
                  </a:txBody>
                  <a:tcPr marL="25536" marR="25536" marT="25536" marB="2553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35851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SUM(</a:t>
            </a:r>
            <a:r>
              <a:rPr lang="en-IE" sz="2400" dirty="0" err="1"/>
              <a:t>payload_mass__kg</a:t>
            </a:r>
            <a:r>
              <a:rPr lang="en-IE" sz="2400" dirty="0"/>
              <a:t>_) </a:t>
            </a:r>
            <a:r>
              <a:rPr lang="en-IE" b="1" dirty="0"/>
              <a:t>from</a:t>
            </a:r>
            <a:r>
              <a:rPr lang="en-IE" sz="2400" dirty="0"/>
              <a:t> </a:t>
            </a:r>
            <a:r>
              <a:rPr lang="en-IE" b="1" dirty="0"/>
              <a:t>SPACEXTBL</a:t>
            </a:r>
            <a:r>
              <a:rPr lang="en-IE" sz="2400" dirty="0"/>
              <a:t> where customer like </a:t>
            </a:r>
            <a:r>
              <a:rPr lang="en-IE" dirty="0"/>
              <a:t>'NASA (CRS)’</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sym typeface="Wingdings" pitchFamily="2" charset="2"/>
              </a:rPr>
              <a:t> </a:t>
            </a:r>
            <a:r>
              <a:rPr lang="en-IE" dirty="0"/>
              <a:t>45596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AVG(</a:t>
            </a:r>
            <a:r>
              <a:rPr lang="en-IE" sz="2400" dirty="0" err="1"/>
              <a:t>payload_mass__kg</a:t>
            </a:r>
            <a:r>
              <a:rPr lang="en-IE" sz="2400" dirty="0"/>
              <a:t>_) </a:t>
            </a:r>
            <a:r>
              <a:rPr lang="en-IE" b="1" dirty="0"/>
              <a:t>from</a:t>
            </a:r>
            <a:r>
              <a:rPr lang="en-IE" sz="2400" dirty="0"/>
              <a:t> </a:t>
            </a:r>
            <a:r>
              <a:rPr lang="en-IE" b="1" dirty="0"/>
              <a:t>SPACEXTBL</a:t>
            </a:r>
            <a:r>
              <a:rPr lang="en-IE" sz="2400" dirty="0"/>
              <a:t> where </a:t>
            </a:r>
            <a:r>
              <a:rPr lang="en-IE" sz="2400" dirty="0" err="1"/>
              <a:t>booster_version</a:t>
            </a:r>
            <a:r>
              <a:rPr lang="en-IE" sz="2400" dirty="0"/>
              <a:t> </a:t>
            </a:r>
            <a:r>
              <a:rPr lang="en-IE" dirty="0"/>
              <a:t>=</a:t>
            </a:r>
            <a:r>
              <a:rPr lang="en-IE" sz="2400" dirty="0"/>
              <a:t> </a:t>
            </a:r>
            <a:r>
              <a:rPr lang="en-IE" dirty="0"/>
              <a:t>'F9 v1.1’</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sym typeface="Wingdings" pitchFamily="2" charset="2"/>
              </a:rPr>
              <a:t> </a:t>
            </a:r>
            <a:r>
              <a:rPr lang="en-IE" dirty="0"/>
              <a:t>2928.40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IE" sz="2400" dirty="0" err="1"/>
              <a:t>sql</a:t>
            </a:r>
            <a:r>
              <a:rPr lang="en-IE" sz="2400" dirty="0"/>
              <a:t> select MIN(DATE) </a:t>
            </a:r>
            <a:r>
              <a:rPr lang="en-IE" b="1" dirty="0"/>
              <a:t>from</a:t>
            </a:r>
            <a:r>
              <a:rPr lang="en-IE" sz="2400" dirty="0"/>
              <a:t> </a:t>
            </a:r>
            <a:r>
              <a:rPr lang="en-IE" b="1" dirty="0"/>
              <a:t>SPACEXTBL</a:t>
            </a:r>
            <a:r>
              <a:rPr lang="en-IE" sz="2400" dirty="0"/>
              <a:t> where </a:t>
            </a:r>
            <a:r>
              <a:rPr lang="en-IE" sz="2400" dirty="0" err="1"/>
              <a:t>landing__outcome</a:t>
            </a:r>
            <a:r>
              <a:rPr lang="en-IE" dirty="0"/>
              <a:t>='Success (ground pad)’</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rPr>
              <a:t>--&gt; </a:t>
            </a:r>
            <a:r>
              <a:rPr lang="en-IE" dirty="0"/>
              <a:t>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IE" dirty="0"/>
              <a:t>%</a:t>
            </a:r>
            <a:r>
              <a:rPr lang="en-IE" sz="2400" dirty="0" err="1"/>
              <a:t>sql</a:t>
            </a:r>
            <a:r>
              <a:rPr lang="en-IE" sz="2400" dirty="0"/>
              <a:t> select </a:t>
            </a:r>
            <a:r>
              <a:rPr lang="en-IE" sz="2400" dirty="0" err="1"/>
              <a:t>booster_version</a:t>
            </a:r>
            <a:r>
              <a:rPr lang="en-IE" sz="2400" dirty="0"/>
              <a:t> </a:t>
            </a:r>
            <a:r>
              <a:rPr lang="en-IE" b="1" dirty="0"/>
              <a:t>from</a:t>
            </a:r>
            <a:r>
              <a:rPr lang="en-IE" sz="2400" dirty="0"/>
              <a:t> </a:t>
            </a:r>
            <a:r>
              <a:rPr lang="en-IE" b="1" dirty="0"/>
              <a:t>SPACEXTBL</a:t>
            </a:r>
            <a:r>
              <a:rPr lang="en-IE" sz="2400" dirty="0"/>
              <a:t> where </a:t>
            </a:r>
            <a:r>
              <a:rPr lang="en-IE" sz="2400" dirty="0" err="1"/>
              <a:t>landing__outcome</a:t>
            </a:r>
            <a:r>
              <a:rPr lang="en-IE" dirty="0"/>
              <a:t>='Success (drone ship)'</a:t>
            </a:r>
            <a:r>
              <a:rPr lang="en-IE" sz="2400" dirty="0"/>
              <a:t> </a:t>
            </a:r>
            <a:r>
              <a:rPr lang="en-IE" b="1" dirty="0"/>
              <a:t>and</a:t>
            </a:r>
            <a:r>
              <a:rPr lang="en-IE" sz="2400" dirty="0"/>
              <a:t> </a:t>
            </a:r>
            <a:r>
              <a:rPr lang="en-IE" sz="2400" dirty="0" err="1"/>
              <a:t>payload_mass__kg</a:t>
            </a:r>
            <a:r>
              <a:rPr lang="en-IE" sz="2400" dirty="0"/>
              <a:t>_</a:t>
            </a:r>
            <a:r>
              <a:rPr lang="en-IE" dirty="0"/>
              <a:t>&gt;4000</a:t>
            </a:r>
            <a:r>
              <a:rPr lang="en-IE" sz="2400" dirty="0"/>
              <a:t> </a:t>
            </a:r>
            <a:r>
              <a:rPr lang="en-IE" b="1" dirty="0"/>
              <a:t>and</a:t>
            </a:r>
            <a:r>
              <a:rPr lang="en-IE" sz="2400" dirty="0"/>
              <a:t> </a:t>
            </a:r>
            <a:r>
              <a:rPr lang="en-IE" sz="2400" dirty="0" err="1"/>
              <a:t>payload_mass__kg</a:t>
            </a:r>
            <a:r>
              <a:rPr lang="en-IE" sz="2400" dirty="0"/>
              <a:t>_</a:t>
            </a:r>
            <a:r>
              <a:rPr lang="en-IE" dirty="0"/>
              <a:t>&lt;6000</a:t>
            </a:r>
          </a:p>
          <a:p>
            <a:pPr>
              <a:lnSpc>
                <a:spcPct val="100000"/>
              </a:lnSpc>
              <a:spcBef>
                <a:spcPts val="1400"/>
              </a:spcBef>
            </a:pPr>
            <a:endParaRPr lang="en-IE"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200" dirty="0">
                <a:solidFill>
                  <a:schemeClr val="accent3">
                    <a:lumMod val="25000"/>
                  </a:schemeClr>
                </a:solidFill>
                <a:latin typeface="Abadi" panose="020B0604020104020204" pitchFamily="34" charset="0"/>
                <a:sym typeface="Wingdings" pitchFamily="2" charset="2"/>
              </a:rPr>
              <a: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A9CB39B7-B54B-184C-AFD2-DA3345AD2AF9}"/>
              </a:ext>
            </a:extLst>
          </p:cNvPr>
          <p:cNvGraphicFramePr>
            <a:graphicFrameLocks noGrp="1"/>
          </p:cNvGraphicFramePr>
          <p:nvPr>
            <p:extLst>
              <p:ext uri="{D42A27DB-BD31-4B8C-83A1-F6EECF244321}">
                <p14:modId xmlns:p14="http://schemas.microsoft.com/office/powerpoint/2010/main" val="3115736435"/>
              </p:ext>
            </p:extLst>
          </p:nvPr>
        </p:nvGraphicFramePr>
        <p:xfrm>
          <a:off x="1495746" y="3772264"/>
          <a:ext cx="2326240" cy="1909345"/>
        </p:xfrm>
        <a:graphic>
          <a:graphicData uri="http://schemas.openxmlformats.org/drawingml/2006/table">
            <a:tbl>
              <a:tblPr/>
              <a:tblGrid>
                <a:gridCol w="2326240">
                  <a:extLst>
                    <a:ext uri="{9D8B030D-6E8A-4147-A177-3AD203B41FA5}">
                      <a16:colId xmlns:a16="http://schemas.microsoft.com/office/drawing/2014/main" val="2445922209"/>
                    </a:ext>
                  </a:extLst>
                </a:gridCol>
              </a:tblGrid>
              <a:tr h="381869">
                <a:tc>
                  <a:txBody>
                    <a:bodyPr/>
                    <a:lstStyle/>
                    <a:p>
                      <a:pPr algn="l" fontAlgn="ctr"/>
                      <a:r>
                        <a:rPr lang="en-IE" b="1">
                          <a:effectLst/>
                        </a:rPr>
                        <a:t>booster_version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80280508"/>
                  </a:ext>
                </a:extLst>
              </a:tr>
              <a:tr h="381869">
                <a:tc>
                  <a:txBody>
                    <a:bodyPr/>
                    <a:lstStyle/>
                    <a:p>
                      <a:pPr algn="l" fontAlgn="ctr"/>
                      <a:r>
                        <a:rPr lang="en-IE">
                          <a:effectLst/>
                        </a:rPr>
                        <a:t>F9 FT B1022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2869258"/>
                  </a:ext>
                </a:extLst>
              </a:tr>
              <a:tr h="381869">
                <a:tc>
                  <a:txBody>
                    <a:bodyPr/>
                    <a:lstStyle/>
                    <a:p>
                      <a:pPr algn="l" fontAlgn="ctr"/>
                      <a:r>
                        <a:rPr lang="en-IE" dirty="0">
                          <a:effectLst/>
                        </a:rPr>
                        <a:t>F9 FT B1026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66492782"/>
                  </a:ext>
                </a:extLst>
              </a:tr>
              <a:tr h="381869">
                <a:tc>
                  <a:txBody>
                    <a:bodyPr/>
                    <a:lstStyle/>
                    <a:p>
                      <a:pPr algn="l" fontAlgn="ctr"/>
                      <a:r>
                        <a:rPr lang="en-IE">
                          <a:effectLst/>
                        </a:rPr>
                        <a:t>F9 FT B1021.2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51219295"/>
                  </a:ext>
                </a:extLst>
              </a:tr>
              <a:tr h="381869">
                <a:tc>
                  <a:txBody>
                    <a:bodyPr/>
                    <a:lstStyle/>
                    <a:p>
                      <a:pPr algn="l" fontAlgn="ctr"/>
                      <a:r>
                        <a:rPr lang="en-IE" dirty="0">
                          <a:effectLst/>
                        </a:rPr>
                        <a:t>F9 FT B1031.2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8649111"/>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598142"/>
            <a:ext cx="10515600" cy="442743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determine the price of each SpaceX Falcon9 rocket launch and if SpaceX reuse the first stage</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from SpaceX API  and the List of Falcon 9 and </a:t>
            </a:r>
            <a:r>
              <a:rPr lang="en-IE" sz="1800" dirty="0">
                <a:solidFill>
                  <a:schemeClr val="accent3">
                    <a:lumMod val="25000"/>
                  </a:schemeClr>
                </a:solidFill>
                <a:latin typeface="Abadi" panose="020B0604020104020204" pitchFamily="34" charset="0"/>
              </a:rPr>
              <a:t>Falcon Heavy launches </a:t>
            </a:r>
            <a:r>
              <a:rPr lang="en-IE" sz="1800" dirty="0" err="1">
                <a:solidFill>
                  <a:schemeClr val="accent3">
                    <a:lumMod val="25000"/>
                  </a:schemeClr>
                </a:solidFill>
                <a:latin typeface="Abadi" panose="020B0604020104020204" pitchFamily="34" charset="0"/>
              </a:rPr>
              <a:t>Wikipage</a:t>
            </a:r>
            <a:r>
              <a:rPr lang="en-IE" sz="1800" dirty="0">
                <a:solidFill>
                  <a:schemeClr val="accent3">
                    <a:lumMod val="25000"/>
                  </a:schemeClr>
                </a:solidFill>
                <a:latin typeface="Abadi" panose="020B0604020104020204" pitchFamily="34" charset="0"/>
              </a:rPr>
              <a:t> updated on 9th June 2021</a:t>
            </a:r>
          </a:p>
          <a:p>
            <a:pPr lvl="1">
              <a:lnSpc>
                <a:spcPct val="100000"/>
              </a:lnSpc>
              <a:spcBef>
                <a:spcPts val="1400"/>
              </a:spcBef>
            </a:pPr>
            <a:r>
              <a:rPr lang="en-IE" sz="1800" dirty="0">
                <a:solidFill>
                  <a:schemeClr val="accent3">
                    <a:lumMod val="25000"/>
                  </a:schemeClr>
                </a:solidFill>
                <a:latin typeface="Abadi" panose="020B0604020104020204" pitchFamily="34" charset="0"/>
              </a:rPr>
              <a:t>Some EDAs were performed to find some patterns and determine training labels and necessary features for a machine learning pipeline </a:t>
            </a:r>
          </a:p>
          <a:p>
            <a:pPr lvl="1">
              <a:lnSpc>
                <a:spcPct val="100000"/>
              </a:lnSpc>
              <a:spcBef>
                <a:spcPts val="1400"/>
              </a:spcBef>
            </a:pPr>
            <a:r>
              <a:rPr lang="en-IE" sz="1800" dirty="0">
                <a:solidFill>
                  <a:schemeClr val="accent3">
                    <a:lumMod val="25000"/>
                  </a:schemeClr>
                </a:solidFill>
                <a:latin typeface="Abadi" panose="020B0604020104020204" pitchFamily="34" charset="0"/>
              </a:rPr>
              <a:t> SVM, Classification Trees and Logistic Regression were used to train the model for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hyperparameters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a:t>
            </a:r>
            <a:r>
              <a:rPr lang="en-IE" sz="1800" dirty="0"/>
              <a:t>'C': 0.01, 'penalty': 'l2', 'solver': '</a:t>
            </a:r>
            <a:r>
              <a:rPr lang="en-IE" sz="1800" dirty="0" err="1"/>
              <a:t>lbfgs</a:t>
            </a:r>
            <a:r>
              <a:rPr lang="en-IE" sz="1800" dirty="0"/>
              <a:t>'</a:t>
            </a:r>
          </a:p>
          <a:p>
            <a:pPr lvl="1">
              <a:lnSpc>
                <a:spcPct val="100000"/>
              </a:lnSpc>
              <a:spcBef>
                <a:spcPts val="1400"/>
              </a:spcBef>
            </a:pPr>
            <a:r>
              <a:rPr lang="en-IE" sz="1800" dirty="0">
                <a:solidFill>
                  <a:schemeClr val="accent3">
                    <a:lumMod val="25000"/>
                  </a:schemeClr>
                </a:solidFill>
                <a:latin typeface="Abadi" panose="020B0604020104020204" pitchFamily="34" charset="0"/>
              </a:rPr>
              <a:t>SVM: </a:t>
            </a:r>
            <a:r>
              <a:rPr lang="en-IE" sz="1800" dirty="0"/>
              <a:t>'C': 1.0, 'gamma': 0.03162277660168379, 'kernel': 'sigmoid’</a:t>
            </a:r>
          </a:p>
          <a:p>
            <a:pPr lvl="1">
              <a:lnSpc>
                <a:spcPct val="100000"/>
              </a:lnSpc>
              <a:spcBef>
                <a:spcPts val="1400"/>
              </a:spcBef>
            </a:pPr>
            <a:r>
              <a:rPr lang="en-IE" sz="1800" dirty="0">
                <a:solidFill>
                  <a:schemeClr val="accent3">
                    <a:lumMod val="25000"/>
                  </a:schemeClr>
                </a:solidFill>
                <a:latin typeface="Abadi" panose="020B0604020104020204" pitchFamily="34" charset="0"/>
              </a:rPr>
              <a:t>Decision tree: </a:t>
            </a:r>
            <a:r>
              <a:rPr lang="en-IE" sz="1800" dirty="0"/>
              <a:t>'criterion': 'entropy', '</a:t>
            </a:r>
            <a:r>
              <a:rPr lang="en-IE" sz="1800" dirty="0" err="1"/>
              <a:t>max_depth</a:t>
            </a:r>
            <a:r>
              <a:rPr lang="en-IE" sz="1800" dirty="0"/>
              <a:t>': 12, '</a:t>
            </a:r>
            <a:r>
              <a:rPr lang="en-IE" sz="1800" dirty="0" err="1"/>
              <a:t>max_features</a:t>
            </a:r>
            <a:r>
              <a:rPr lang="en-IE" sz="1800" dirty="0"/>
              <a:t>': 'sqrt', '</a:t>
            </a:r>
            <a:r>
              <a:rPr lang="en-IE" sz="1800" dirty="0" err="1"/>
              <a:t>min_samples_leaf</a:t>
            </a:r>
            <a:r>
              <a:rPr lang="en-IE" sz="1800" dirty="0"/>
              <a:t>': 2, '</a:t>
            </a:r>
            <a:r>
              <a:rPr lang="en-IE" sz="1800" dirty="0" err="1"/>
              <a:t>min_samples_split</a:t>
            </a:r>
            <a:r>
              <a:rPr lang="en-IE" sz="1800" dirty="0"/>
              <a:t>': 2, 'splitter': 'best’</a:t>
            </a:r>
          </a:p>
          <a:p>
            <a:pPr lvl="1">
              <a:lnSpc>
                <a:spcPct val="100000"/>
              </a:lnSpc>
              <a:spcBef>
                <a:spcPts val="1400"/>
              </a:spcBef>
            </a:pPr>
            <a:r>
              <a:rPr lang="en-IE" sz="1800" dirty="0">
                <a:solidFill>
                  <a:schemeClr val="accent3">
                    <a:lumMod val="25000"/>
                  </a:schemeClr>
                </a:solidFill>
                <a:latin typeface="Abadi" panose="020B0604020104020204" pitchFamily="34" charset="0"/>
              </a:rPr>
              <a:t>KNN: </a:t>
            </a:r>
            <a:r>
              <a:rPr lang="en-IE" sz="1800" dirty="0"/>
              <a:t>'algorithm': 'auto', '</a:t>
            </a:r>
            <a:r>
              <a:rPr lang="en-IE" sz="1800" dirty="0" err="1"/>
              <a:t>n_neighbors</a:t>
            </a:r>
            <a:r>
              <a:rPr lang="en-IE" sz="1800" dirty="0"/>
              <a:t>': 10, 'p’: 1</a:t>
            </a:r>
          </a:p>
          <a:p>
            <a:pPr marL="457200" lvl="1" indent="0">
              <a:lnSpc>
                <a:spcPct val="100000"/>
              </a:lnSpc>
              <a:spcBef>
                <a:spcPts val="1400"/>
              </a:spcBef>
              <a:buNone/>
            </a:pPr>
            <a:r>
              <a:rPr lang="en-IE" sz="1800" dirty="0">
                <a:solidFill>
                  <a:schemeClr val="accent3">
                    <a:lumMod val="25000"/>
                  </a:schemeClr>
                </a:solidFill>
                <a:latin typeface="Abadi" panose="020B0604020104020204" pitchFamily="34" charset="0"/>
                <a:sym typeface="Wingdings" pitchFamily="2" charset="2"/>
              </a:rPr>
              <a:t> The decision tree performance is the best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COUNT(</a:t>
            </a:r>
            <a:r>
              <a:rPr lang="en-IE" sz="2400" dirty="0" err="1"/>
              <a:t>mission_outcome</a:t>
            </a:r>
            <a:r>
              <a:rPr lang="en-IE" sz="2400" dirty="0"/>
              <a:t>) </a:t>
            </a:r>
            <a:r>
              <a:rPr lang="en-IE" b="1" dirty="0"/>
              <a:t>as</a:t>
            </a:r>
            <a:r>
              <a:rPr lang="en-IE" sz="2400" dirty="0"/>
              <a:t> Total, </a:t>
            </a:r>
            <a:r>
              <a:rPr lang="en-IE" sz="2400" dirty="0" err="1"/>
              <a:t>mission_outcome</a:t>
            </a:r>
            <a:r>
              <a:rPr lang="en-IE" sz="2400" dirty="0"/>
              <a:t> </a:t>
            </a:r>
            <a:r>
              <a:rPr lang="en-IE" b="1" dirty="0"/>
              <a:t>from</a:t>
            </a:r>
            <a:r>
              <a:rPr lang="en-IE" sz="2400" dirty="0"/>
              <a:t> </a:t>
            </a:r>
            <a:r>
              <a:rPr lang="en-IE" b="1" dirty="0"/>
              <a:t>SPACEXTBL</a:t>
            </a:r>
            <a:r>
              <a:rPr lang="en-IE" sz="2400" dirty="0"/>
              <a:t> GROUP BY </a:t>
            </a:r>
            <a:r>
              <a:rPr lang="en-IE" sz="2400" dirty="0" err="1"/>
              <a:t>mission_outcome</a:t>
            </a:r>
            <a:endParaRPr lang="en-IE" sz="2400" dirty="0"/>
          </a:p>
          <a:p>
            <a:pPr>
              <a:lnSpc>
                <a:spcPct val="100000"/>
              </a:lnSpc>
              <a:spcBef>
                <a:spcPts val="1400"/>
              </a:spcBef>
            </a:pPr>
            <a:endParaRPr lang="en-IE"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400" dirty="0">
                <a:solidFill>
                  <a:schemeClr val="accent3">
                    <a:lumMod val="25000"/>
                  </a:schemeClr>
                </a:solidFill>
                <a:latin typeface="Abadi" panose="020B0604020104020204" pitchFamily="34" charset="0"/>
                <a:sym typeface="Wingdings" pitchFamily="2" charset="2"/>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764B2E1C-11F9-ED4B-BB65-056C002856E7}"/>
              </a:ext>
            </a:extLst>
          </p:cNvPr>
          <p:cNvGraphicFramePr>
            <a:graphicFrameLocks noGrp="1"/>
          </p:cNvGraphicFramePr>
          <p:nvPr>
            <p:extLst>
              <p:ext uri="{D42A27DB-BD31-4B8C-83A1-F6EECF244321}">
                <p14:modId xmlns:p14="http://schemas.microsoft.com/office/powerpoint/2010/main" val="2278286884"/>
              </p:ext>
            </p:extLst>
          </p:nvPr>
        </p:nvGraphicFramePr>
        <p:xfrm>
          <a:off x="1676401" y="3429000"/>
          <a:ext cx="4792038" cy="1686528"/>
        </p:xfrm>
        <a:graphic>
          <a:graphicData uri="http://schemas.openxmlformats.org/drawingml/2006/table">
            <a:tbl>
              <a:tblPr/>
              <a:tblGrid>
                <a:gridCol w="2396019">
                  <a:extLst>
                    <a:ext uri="{9D8B030D-6E8A-4147-A177-3AD203B41FA5}">
                      <a16:colId xmlns:a16="http://schemas.microsoft.com/office/drawing/2014/main" val="3290704611"/>
                    </a:ext>
                  </a:extLst>
                </a:gridCol>
                <a:gridCol w="2396019">
                  <a:extLst>
                    <a:ext uri="{9D8B030D-6E8A-4147-A177-3AD203B41FA5}">
                      <a16:colId xmlns:a16="http://schemas.microsoft.com/office/drawing/2014/main" val="3536900431"/>
                    </a:ext>
                  </a:extLst>
                </a:gridCol>
              </a:tblGrid>
              <a:tr h="353896">
                <a:tc>
                  <a:txBody>
                    <a:bodyPr/>
                    <a:lstStyle/>
                    <a:p>
                      <a:pPr algn="l" fontAlgn="ctr"/>
                      <a:r>
                        <a:rPr lang="en-IE" b="1">
                          <a:effectLst/>
                        </a:rPr>
                        <a:t>total</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b="1">
                          <a:effectLst/>
                        </a:rPr>
                        <a:t>mission_outcome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0641983"/>
                  </a:ext>
                </a:extLst>
              </a:tr>
              <a:tr h="353896">
                <a:tc>
                  <a:txBody>
                    <a:bodyPr/>
                    <a:lstStyle/>
                    <a:p>
                      <a:pPr algn="l" fontAlgn="ctr"/>
                      <a:r>
                        <a:rPr lang="en-IE">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Failure (in flight)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48790898"/>
                  </a:ext>
                </a:extLst>
              </a:tr>
              <a:tr h="353896">
                <a:tc>
                  <a:txBody>
                    <a:bodyPr/>
                    <a:lstStyle/>
                    <a:p>
                      <a:pPr algn="l" fontAlgn="ctr"/>
                      <a:r>
                        <a:rPr lang="en-IE">
                          <a:effectLst/>
                        </a:rPr>
                        <a:t>99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dirty="0">
                          <a:effectLst/>
                        </a:rPr>
                        <a:t>Success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8425587"/>
                  </a:ext>
                </a:extLst>
              </a:tr>
              <a:tr h="353896">
                <a:tc>
                  <a:txBody>
                    <a:bodyPr/>
                    <a:lstStyle/>
                    <a:p>
                      <a:pPr algn="l" fontAlgn="ctr"/>
                      <a:r>
                        <a:rPr lang="en-IE">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dirty="0">
                          <a:effectLst/>
                        </a:rPr>
                        <a:t>Success (payload status unclear)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76634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72579" cy="3958726"/>
          </a:xfrm>
          <a:prstGeom prst="rect">
            <a:avLst/>
          </a:prstGeom>
        </p:spPr>
        <p:txBody>
          <a:bodyPr>
            <a:normAutofit/>
          </a:bodyPr>
          <a:lstStyle/>
          <a:p>
            <a:pPr>
              <a:lnSpc>
                <a:spcPct val="100000"/>
              </a:lnSpc>
              <a:spcBef>
                <a:spcPts val="1400"/>
              </a:spcBef>
            </a:pPr>
            <a:r>
              <a:rPr lang="en-IE" dirty="0"/>
              <a:t>%</a:t>
            </a:r>
            <a:r>
              <a:rPr lang="en-IE" sz="2400" dirty="0" err="1"/>
              <a:t>sql</a:t>
            </a:r>
            <a:r>
              <a:rPr lang="en-IE" sz="2400" dirty="0"/>
              <a:t> select </a:t>
            </a:r>
            <a:r>
              <a:rPr lang="en-IE" sz="2400" dirty="0" err="1"/>
              <a:t>booster_version</a:t>
            </a:r>
            <a:r>
              <a:rPr lang="en-IE" sz="2400" dirty="0"/>
              <a:t> </a:t>
            </a:r>
            <a:r>
              <a:rPr lang="en-IE" b="1" dirty="0"/>
              <a:t>from</a:t>
            </a:r>
            <a:r>
              <a:rPr lang="en-IE" sz="2400" dirty="0"/>
              <a:t> </a:t>
            </a:r>
            <a:r>
              <a:rPr lang="en-IE" b="1" dirty="0"/>
              <a:t>SPACEXTBL</a:t>
            </a:r>
            <a:r>
              <a:rPr lang="en-IE" sz="2400" dirty="0"/>
              <a:t> where </a:t>
            </a:r>
            <a:r>
              <a:rPr lang="en-IE" sz="2400" dirty="0" err="1"/>
              <a:t>payload_mass__kg</a:t>
            </a:r>
            <a:r>
              <a:rPr lang="en-IE" sz="2400" dirty="0"/>
              <a:t>_ </a:t>
            </a:r>
            <a:r>
              <a:rPr lang="en-IE" dirty="0"/>
              <a:t>=</a:t>
            </a:r>
            <a:r>
              <a:rPr lang="en-IE" sz="2400" dirty="0"/>
              <a:t> (select </a:t>
            </a:r>
            <a:r>
              <a:rPr lang="en-IE" dirty="0"/>
              <a:t>max</a:t>
            </a:r>
            <a:r>
              <a:rPr lang="en-IE" sz="2400" dirty="0"/>
              <a:t>(</a:t>
            </a:r>
            <a:r>
              <a:rPr lang="en-IE" sz="2400" dirty="0" err="1"/>
              <a:t>payload_mass__kg</a:t>
            </a:r>
            <a:r>
              <a:rPr lang="en-IE" sz="2400" dirty="0"/>
              <a:t>_) </a:t>
            </a:r>
            <a:r>
              <a:rPr lang="en-IE" b="1" dirty="0"/>
              <a:t>from</a:t>
            </a:r>
            <a:r>
              <a:rPr lang="en-IE" sz="2400" dirty="0"/>
              <a:t> </a:t>
            </a:r>
            <a:r>
              <a:rPr lang="en-IE" b="1" dirty="0"/>
              <a:t>SPACEXTBL</a:t>
            </a:r>
            <a:r>
              <a:rPr lang="en-IE" sz="2400" dirty="0"/>
              <a:t>)</a:t>
            </a:r>
          </a:p>
          <a:p>
            <a:pPr>
              <a:lnSpc>
                <a:spcPct val="100000"/>
              </a:lnSpc>
              <a:spcBef>
                <a:spcPts val="1400"/>
              </a:spcBef>
            </a:pPr>
            <a:endParaRPr lang="en-IE"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E" sz="2400" dirty="0">
                <a:solidFill>
                  <a:schemeClr val="accent3">
                    <a:lumMod val="25000"/>
                  </a:schemeClr>
                </a:solidFill>
                <a:latin typeface="Abadi" panose="020B0604020104020204" pitchFamily="34" charset="0"/>
                <a:sym typeface="Wingdings" pitchFamily="2" charset="2"/>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F1AC2CE6-CD43-1443-BEDC-1AA3CA1F2DF5}"/>
              </a:ext>
            </a:extLst>
          </p:cNvPr>
          <p:cNvGraphicFramePr>
            <a:graphicFrameLocks noGrp="1"/>
          </p:cNvGraphicFramePr>
          <p:nvPr>
            <p:extLst>
              <p:ext uri="{D42A27DB-BD31-4B8C-83A1-F6EECF244321}">
                <p14:modId xmlns:p14="http://schemas.microsoft.com/office/powerpoint/2010/main" val="4191340024"/>
              </p:ext>
            </p:extLst>
          </p:nvPr>
        </p:nvGraphicFramePr>
        <p:xfrm>
          <a:off x="7529176" y="1394265"/>
          <a:ext cx="2089215" cy="5340445"/>
        </p:xfrm>
        <a:graphic>
          <a:graphicData uri="http://schemas.openxmlformats.org/drawingml/2006/table">
            <a:tbl>
              <a:tblPr/>
              <a:tblGrid>
                <a:gridCol w="2089215">
                  <a:extLst>
                    <a:ext uri="{9D8B030D-6E8A-4147-A177-3AD203B41FA5}">
                      <a16:colId xmlns:a16="http://schemas.microsoft.com/office/drawing/2014/main" val="2639865672"/>
                    </a:ext>
                  </a:extLst>
                </a:gridCol>
              </a:tblGrid>
              <a:tr h="690085">
                <a:tc>
                  <a:txBody>
                    <a:bodyPr/>
                    <a:lstStyle/>
                    <a:p>
                      <a:pPr algn="l" fontAlgn="ctr"/>
                      <a:r>
                        <a:rPr lang="en-IE" sz="1700" b="1">
                          <a:effectLst/>
                        </a:rPr>
                        <a:t>booster_version</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01953000"/>
                  </a:ext>
                </a:extLst>
              </a:tr>
              <a:tr h="387530">
                <a:tc>
                  <a:txBody>
                    <a:bodyPr/>
                    <a:lstStyle/>
                    <a:p>
                      <a:pPr algn="l" fontAlgn="ctr"/>
                      <a:r>
                        <a:rPr lang="en-IE" sz="1700">
                          <a:effectLst/>
                        </a:rPr>
                        <a:t>F9 B5 B1048.4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3883918"/>
                  </a:ext>
                </a:extLst>
              </a:tr>
              <a:tr h="387530">
                <a:tc>
                  <a:txBody>
                    <a:bodyPr/>
                    <a:lstStyle/>
                    <a:p>
                      <a:pPr algn="l" fontAlgn="ctr"/>
                      <a:r>
                        <a:rPr lang="en-IE" sz="1700">
                          <a:effectLst/>
                        </a:rPr>
                        <a:t>F9 B5 B1049.4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9067807"/>
                  </a:ext>
                </a:extLst>
              </a:tr>
              <a:tr h="387530">
                <a:tc>
                  <a:txBody>
                    <a:bodyPr/>
                    <a:lstStyle/>
                    <a:p>
                      <a:pPr algn="l" fontAlgn="ctr"/>
                      <a:r>
                        <a:rPr lang="en-IE" sz="1700" dirty="0">
                          <a:effectLst/>
                        </a:rPr>
                        <a:t>F9 B5 B1051.3</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6445772"/>
                  </a:ext>
                </a:extLst>
              </a:tr>
              <a:tr h="387530">
                <a:tc>
                  <a:txBody>
                    <a:bodyPr/>
                    <a:lstStyle/>
                    <a:p>
                      <a:pPr algn="l" fontAlgn="ctr"/>
                      <a:r>
                        <a:rPr lang="en-IE" sz="1700" dirty="0">
                          <a:effectLst/>
                        </a:rPr>
                        <a:t>F9 B5 B1056.4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9141063"/>
                  </a:ext>
                </a:extLst>
              </a:tr>
              <a:tr h="387530">
                <a:tc>
                  <a:txBody>
                    <a:bodyPr/>
                    <a:lstStyle/>
                    <a:p>
                      <a:pPr algn="l" fontAlgn="ctr"/>
                      <a:r>
                        <a:rPr lang="en-IE" sz="1700" dirty="0">
                          <a:effectLst/>
                        </a:rPr>
                        <a:t>F9 B5 B1048.5</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6029898"/>
                  </a:ext>
                </a:extLst>
              </a:tr>
              <a:tr h="387530">
                <a:tc>
                  <a:txBody>
                    <a:bodyPr/>
                    <a:lstStyle/>
                    <a:p>
                      <a:pPr algn="l" fontAlgn="ctr"/>
                      <a:r>
                        <a:rPr lang="en-IE" sz="1700">
                          <a:effectLst/>
                        </a:rPr>
                        <a:t>F9 B5 B1051.4</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4955784"/>
                  </a:ext>
                </a:extLst>
              </a:tr>
              <a:tr h="387530">
                <a:tc>
                  <a:txBody>
                    <a:bodyPr/>
                    <a:lstStyle/>
                    <a:p>
                      <a:pPr algn="l" fontAlgn="ctr"/>
                      <a:r>
                        <a:rPr lang="en-IE" sz="1700">
                          <a:effectLst/>
                        </a:rPr>
                        <a:t>F9 B5 B1049.5</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8852269"/>
                  </a:ext>
                </a:extLst>
              </a:tr>
              <a:tr h="387530">
                <a:tc>
                  <a:txBody>
                    <a:bodyPr/>
                    <a:lstStyle/>
                    <a:p>
                      <a:pPr algn="l" fontAlgn="ctr"/>
                      <a:r>
                        <a:rPr lang="en-IE" sz="1700">
                          <a:effectLst/>
                        </a:rPr>
                        <a:t>F9 B5 B1060.2</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25141482"/>
                  </a:ext>
                </a:extLst>
              </a:tr>
              <a:tr h="387530">
                <a:tc>
                  <a:txBody>
                    <a:bodyPr/>
                    <a:lstStyle/>
                    <a:p>
                      <a:pPr algn="l" fontAlgn="ctr"/>
                      <a:r>
                        <a:rPr lang="en-IE" sz="1700">
                          <a:effectLst/>
                        </a:rPr>
                        <a:t>F9 B5 B1058.3</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9510737"/>
                  </a:ext>
                </a:extLst>
              </a:tr>
              <a:tr h="387530">
                <a:tc>
                  <a:txBody>
                    <a:bodyPr/>
                    <a:lstStyle/>
                    <a:p>
                      <a:pPr algn="l" fontAlgn="ctr"/>
                      <a:r>
                        <a:rPr lang="en-IE" sz="1700">
                          <a:effectLst/>
                        </a:rPr>
                        <a:t>F9 B5 B1051.6</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43865638"/>
                  </a:ext>
                </a:extLst>
              </a:tr>
              <a:tr h="387530">
                <a:tc>
                  <a:txBody>
                    <a:bodyPr/>
                    <a:lstStyle/>
                    <a:p>
                      <a:pPr algn="l" fontAlgn="ctr"/>
                      <a:r>
                        <a:rPr lang="en-IE" sz="1700">
                          <a:effectLst/>
                        </a:rPr>
                        <a:t>F9 B5 B1060.3</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3721482"/>
                  </a:ext>
                </a:extLst>
              </a:tr>
              <a:tr h="387530">
                <a:tc>
                  <a:txBody>
                    <a:bodyPr/>
                    <a:lstStyle/>
                    <a:p>
                      <a:pPr algn="l" fontAlgn="ctr"/>
                      <a:r>
                        <a:rPr lang="en-IE" sz="1700" dirty="0">
                          <a:effectLst/>
                        </a:rPr>
                        <a:t>F9 B5 B1049.7</a:t>
                      </a:r>
                    </a:p>
                  </a:txBody>
                  <a:tcPr marL="36382" marR="36382" marT="36382" marB="363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241063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9697"/>
            <a:ext cx="9745589" cy="4351338"/>
          </a:xfrm>
          <a:prstGeom prst="rect">
            <a:avLst/>
          </a:prstGeom>
        </p:spPr>
        <p:txBody>
          <a:bodyPr lIns="91440" tIns="45720" rIns="91440" bIns="45720" anchor="t">
            <a:normAutofit/>
          </a:bodyPr>
          <a:lstStyle/>
          <a:p>
            <a:pPr>
              <a:lnSpc>
                <a:spcPct val="100000"/>
              </a:lnSpc>
              <a:spcBef>
                <a:spcPts val="1400"/>
              </a:spcBef>
            </a:pPr>
            <a:r>
              <a:rPr lang="en-IE" dirty="0"/>
              <a:t>%</a:t>
            </a:r>
            <a:r>
              <a:rPr lang="en-IE" dirty="0" err="1"/>
              <a:t>sql</a:t>
            </a:r>
            <a:r>
              <a:rPr lang="en-IE" dirty="0"/>
              <a:t> select * </a:t>
            </a:r>
            <a:r>
              <a:rPr lang="en-IE" b="1" dirty="0"/>
              <a:t>from</a:t>
            </a:r>
            <a:r>
              <a:rPr lang="en-IE" dirty="0"/>
              <a:t> </a:t>
            </a:r>
            <a:r>
              <a:rPr lang="en-IE" b="1" dirty="0"/>
              <a:t>SPACEXTBL</a:t>
            </a:r>
            <a:r>
              <a:rPr lang="en-IE" dirty="0"/>
              <a:t> where YEAR(DATE)=2015</a:t>
            </a:r>
          </a:p>
          <a:p>
            <a:pPr>
              <a:lnSpc>
                <a:spcPct val="100000"/>
              </a:lnSpc>
              <a:spcBef>
                <a:spcPts val="1400"/>
              </a:spcBef>
            </a:pPr>
            <a:endParaRPr lang="en-IE"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ED485D59-E9DF-A14F-8065-4A305A17D354}"/>
              </a:ext>
            </a:extLst>
          </p:cNvPr>
          <p:cNvGraphicFramePr>
            <a:graphicFrameLocks noGrp="1"/>
          </p:cNvGraphicFramePr>
          <p:nvPr>
            <p:extLst>
              <p:ext uri="{D42A27DB-BD31-4B8C-83A1-F6EECF244321}">
                <p14:modId xmlns:p14="http://schemas.microsoft.com/office/powerpoint/2010/main" val="2297664297"/>
              </p:ext>
            </p:extLst>
          </p:nvPr>
        </p:nvGraphicFramePr>
        <p:xfrm>
          <a:off x="1784792" y="2131423"/>
          <a:ext cx="6929980" cy="4295788"/>
        </p:xfrm>
        <a:graphic>
          <a:graphicData uri="http://schemas.openxmlformats.org/drawingml/2006/table">
            <a:tbl>
              <a:tblPr/>
              <a:tblGrid>
                <a:gridCol w="692998">
                  <a:extLst>
                    <a:ext uri="{9D8B030D-6E8A-4147-A177-3AD203B41FA5}">
                      <a16:colId xmlns:a16="http://schemas.microsoft.com/office/drawing/2014/main" val="2776234818"/>
                    </a:ext>
                  </a:extLst>
                </a:gridCol>
                <a:gridCol w="692998">
                  <a:extLst>
                    <a:ext uri="{9D8B030D-6E8A-4147-A177-3AD203B41FA5}">
                      <a16:colId xmlns:a16="http://schemas.microsoft.com/office/drawing/2014/main" val="1900164404"/>
                    </a:ext>
                  </a:extLst>
                </a:gridCol>
                <a:gridCol w="692998">
                  <a:extLst>
                    <a:ext uri="{9D8B030D-6E8A-4147-A177-3AD203B41FA5}">
                      <a16:colId xmlns:a16="http://schemas.microsoft.com/office/drawing/2014/main" val="2747633315"/>
                    </a:ext>
                  </a:extLst>
                </a:gridCol>
                <a:gridCol w="692998">
                  <a:extLst>
                    <a:ext uri="{9D8B030D-6E8A-4147-A177-3AD203B41FA5}">
                      <a16:colId xmlns:a16="http://schemas.microsoft.com/office/drawing/2014/main" val="154120455"/>
                    </a:ext>
                  </a:extLst>
                </a:gridCol>
                <a:gridCol w="692998">
                  <a:extLst>
                    <a:ext uri="{9D8B030D-6E8A-4147-A177-3AD203B41FA5}">
                      <a16:colId xmlns:a16="http://schemas.microsoft.com/office/drawing/2014/main" val="1227212503"/>
                    </a:ext>
                  </a:extLst>
                </a:gridCol>
                <a:gridCol w="692998">
                  <a:extLst>
                    <a:ext uri="{9D8B030D-6E8A-4147-A177-3AD203B41FA5}">
                      <a16:colId xmlns:a16="http://schemas.microsoft.com/office/drawing/2014/main" val="895336171"/>
                    </a:ext>
                  </a:extLst>
                </a:gridCol>
                <a:gridCol w="692998">
                  <a:extLst>
                    <a:ext uri="{9D8B030D-6E8A-4147-A177-3AD203B41FA5}">
                      <a16:colId xmlns:a16="http://schemas.microsoft.com/office/drawing/2014/main" val="735423256"/>
                    </a:ext>
                  </a:extLst>
                </a:gridCol>
                <a:gridCol w="692998">
                  <a:extLst>
                    <a:ext uri="{9D8B030D-6E8A-4147-A177-3AD203B41FA5}">
                      <a16:colId xmlns:a16="http://schemas.microsoft.com/office/drawing/2014/main" val="770569155"/>
                    </a:ext>
                  </a:extLst>
                </a:gridCol>
                <a:gridCol w="692998">
                  <a:extLst>
                    <a:ext uri="{9D8B030D-6E8A-4147-A177-3AD203B41FA5}">
                      <a16:colId xmlns:a16="http://schemas.microsoft.com/office/drawing/2014/main" val="1972144385"/>
                    </a:ext>
                  </a:extLst>
                </a:gridCol>
                <a:gridCol w="692998">
                  <a:extLst>
                    <a:ext uri="{9D8B030D-6E8A-4147-A177-3AD203B41FA5}">
                      <a16:colId xmlns:a16="http://schemas.microsoft.com/office/drawing/2014/main" val="2480275239"/>
                    </a:ext>
                  </a:extLst>
                </a:gridCol>
              </a:tblGrid>
              <a:tr h="423490">
                <a:tc>
                  <a:txBody>
                    <a:bodyPr/>
                    <a:lstStyle/>
                    <a:p>
                      <a:pPr algn="l" fontAlgn="ctr"/>
                      <a:r>
                        <a:rPr lang="en-IE" sz="900" b="1">
                          <a:effectLst/>
                        </a:rPr>
                        <a:t>DATE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time__utc_</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booster_version</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launch_site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payload</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payload_mass__kg_</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orbit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customer</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mission_outcome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b="1">
                          <a:effectLst/>
                        </a:rPr>
                        <a:t>landing__outcome</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5094555"/>
                  </a:ext>
                </a:extLst>
              </a:tr>
              <a:tr h="423490">
                <a:tc>
                  <a:txBody>
                    <a:bodyPr/>
                    <a:lstStyle/>
                    <a:p>
                      <a:pPr algn="l" fontAlgn="ctr"/>
                      <a:r>
                        <a:rPr lang="en-IE" sz="900">
                          <a:effectLst/>
                        </a:rPr>
                        <a:t>2015-01-10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09:47:00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SpaceX CRS-5</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2395</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 (ISS)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NASA (CRS)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Failure (drone ship)</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5797693"/>
                  </a:ext>
                </a:extLst>
              </a:tr>
              <a:tr h="553185">
                <a:tc>
                  <a:txBody>
                    <a:bodyPr/>
                    <a:lstStyle/>
                    <a:p>
                      <a:pPr algn="l" fontAlgn="ctr"/>
                      <a:r>
                        <a:rPr lang="en-IE" sz="900">
                          <a:effectLst/>
                        </a:rPr>
                        <a:t>2015-02-11</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23:03:00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B1013</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DSCOVR</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570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HEO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U.S. Air Force NASA NOAA</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dirty="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Controlled (ocean)</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0489582"/>
                  </a:ext>
                </a:extLst>
              </a:tr>
              <a:tr h="553185">
                <a:tc>
                  <a:txBody>
                    <a:bodyPr/>
                    <a:lstStyle/>
                    <a:p>
                      <a:pPr algn="l" fontAlgn="ctr"/>
                      <a:r>
                        <a:rPr lang="en-IE" sz="900">
                          <a:effectLst/>
                        </a:rPr>
                        <a:t>2015-03-02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03:50:00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B1014</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ABS-3A Eutelsat 115 West B</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4159</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GTO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ABS Eutelsat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No attempt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178494"/>
                  </a:ext>
                </a:extLst>
              </a:tr>
              <a:tr h="423490">
                <a:tc>
                  <a:txBody>
                    <a:bodyPr/>
                    <a:lstStyle/>
                    <a:p>
                      <a:pPr algn="l" fontAlgn="ctr"/>
                      <a:r>
                        <a:rPr lang="en-IE" sz="900">
                          <a:effectLst/>
                        </a:rPr>
                        <a:t>2015-04-14</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20:10:00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B1015</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SpaceX CRS-6</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1898</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 (ISS)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NASA (CRS)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Failure (drone ship)</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7170710"/>
                  </a:ext>
                </a:extLst>
              </a:tr>
              <a:tr h="682881">
                <a:tc>
                  <a:txBody>
                    <a:bodyPr/>
                    <a:lstStyle/>
                    <a:p>
                      <a:pPr algn="l" fontAlgn="ctr"/>
                      <a:r>
                        <a:rPr lang="en-IE" sz="900">
                          <a:effectLst/>
                        </a:rPr>
                        <a:t>2015-04-27</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23:03:00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B1016</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Turkmen 52 / MonacoSAT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4707</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GTO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Turkmenistan National Space Agency</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No attempt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5513257"/>
                  </a:ext>
                </a:extLst>
              </a:tr>
              <a:tr h="423490">
                <a:tc>
                  <a:txBody>
                    <a:bodyPr/>
                    <a:lstStyle/>
                    <a:p>
                      <a:pPr algn="l" fontAlgn="ctr"/>
                      <a:r>
                        <a:rPr lang="en-IE" sz="900">
                          <a:effectLst/>
                        </a:rPr>
                        <a:t>2015-06-28</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14:21:00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v1.1 B1018</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SpaceX CRS-7</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1952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 (ISS)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NASA (CRS)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Failure (in flight)</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Precluded (drone ship)</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2715655"/>
                  </a:ext>
                </a:extLst>
              </a:tr>
              <a:tr h="812577">
                <a:tc>
                  <a:txBody>
                    <a:bodyPr/>
                    <a:lstStyle/>
                    <a:p>
                      <a:pPr algn="l" fontAlgn="ctr"/>
                      <a:r>
                        <a:rPr lang="en-IE" sz="900">
                          <a:effectLst/>
                        </a:rPr>
                        <a:t>2015-12-22</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01:29:00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F9 FT B1019</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CCAFS LC-40</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dirty="0">
                          <a:effectLst/>
                        </a:rPr>
                        <a:t>OG2 Mission 2 11 Orbcomm-OG2 satellites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2034</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LEO</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Orbcomm</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a:effectLst/>
                        </a:rPr>
                        <a:t>Success</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sz="900" dirty="0">
                          <a:effectLst/>
                        </a:rPr>
                        <a:t>Success (ground pad)</a:t>
                      </a:r>
                    </a:p>
                  </a:txBody>
                  <a:tcPr marL="18191" marR="18191" marT="18191" marB="1819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824745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82826" cy="4351338"/>
          </a:xfrm>
          <a:prstGeom prst="rect">
            <a:avLst/>
          </a:prstGeom>
        </p:spPr>
        <p:txBody>
          <a:bodyPr lIns="91440" tIns="45720" rIns="91440" bIns="45720" anchor="t"/>
          <a:lstStyle/>
          <a:p>
            <a:pPr>
              <a:lnSpc>
                <a:spcPct val="100000"/>
              </a:lnSpc>
              <a:spcBef>
                <a:spcPts val="1400"/>
              </a:spcBef>
            </a:pPr>
            <a:r>
              <a:rPr lang="en-IE" dirty="0"/>
              <a:t>%</a:t>
            </a:r>
            <a:r>
              <a:rPr lang="en-IE" sz="2400" dirty="0" err="1"/>
              <a:t>sql</a:t>
            </a:r>
            <a:r>
              <a:rPr lang="en-IE" sz="2400" dirty="0"/>
              <a:t> select COUNT(</a:t>
            </a:r>
            <a:r>
              <a:rPr lang="en-IE" sz="2400" dirty="0" err="1"/>
              <a:t>landing__outcome</a:t>
            </a:r>
            <a:r>
              <a:rPr lang="en-IE" sz="2400" dirty="0"/>
              <a:t>) </a:t>
            </a:r>
            <a:r>
              <a:rPr lang="en-IE" b="1" dirty="0"/>
              <a:t>as</a:t>
            </a:r>
            <a:r>
              <a:rPr lang="en-IE" sz="2400" dirty="0"/>
              <a:t> Total, </a:t>
            </a:r>
            <a:r>
              <a:rPr lang="en-IE" sz="2400" dirty="0" err="1"/>
              <a:t>landing__outcome</a:t>
            </a:r>
            <a:r>
              <a:rPr lang="en-IE" sz="2400" dirty="0"/>
              <a:t> </a:t>
            </a:r>
            <a:r>
              <a:rPr lang="en-IE" b="1" dirty="0"/>
              <a:t>from</a:t>
            </a:r>
            <a:r>
              <a:rPr lang="en-IE" sz="2400" dirty="0"/>
              <a:t> </a:t>
            </a:r>
            <a:r>
              <a:rPr lang="en-IE" b="1" dirty="0"/>
              <a:t>SPACEXTBL</a:t>
            </a:r>
            <a:r>
              <a:rPr lang="en-IE" sz="2400" dirty="0"/>
              <a:t> where YEAR(DATE)</a:t>
            </a:r>
            <a:r>
              <a:rPr lang="en-IE" dirty="0"/>
              <a:t>&lt;=2017</a:t>
            </a:r>
            <a:r>
              <a:rPr lang="en-IE" sz="2400" dirty="0"/>
              <a:t> </a:t>
            </a:r>
            <a:r>
              <a:rPr lang="en-IE" b="1" dirty="0"/>
              <a:t>and</a:t>
            </a:r>
            <a:r>
              <a:rPr lang="en-IE" sz="2400" dirty="0"/>
              <a:t> YEAR(DATE)</a:t>
            </a:r>
            <a:r>
              <a:rPr lang="en-IE" dirty="0"/>
              <a:t>&gt;=2010</a:t>
            </a:r>
            <a:r>
              <a:rPr lang="en-IE" sz="2400" dirty="0"/>
              <a:t> GROUP BY </a:t>
            </a:r>
            <a:r>
              <a:rPr lang="en-IE" sz="2400" dirty="0" err="1"/>
              <a:t>landing__outcome</a:t>
            </a:r>
            <a:r>
              <a:rPr lang="en-IE" sz="2400" dirty="0"/>
              <a:t> order by Total </a:t>
            </a:r>
            <a:r>
              <a:rPr lang="en-IE" sz="2400" dirty="0" err="1"/>
              <a:t>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B057D2F1-EA5C-0447-B612-0DF767026563}"/>
              </a:ext>
            </a:extLst>
          </p:cNvPr>
          <p:cNvGraphicFramePr>
            <a:graphicFrameLocks noGrp="1"/>
          </p:cNvGraphicFramePr>
          <p:nvPr>
            <p:extLst>
              <p:ext uri="{D42A27DB-BD31-4B8C-83A1-F6EECF244321}">
                <p14:modId xmlns:p14="http://schemas.microsoft.com/office/powerpoint/2010/main" val="2405325805"/>
              </p:ext>
            </p:extLst>
          </p:nvPr>
        </p:nvGraphicFramePr>
        <p:xfrm>
          <a:off x="5954730" y="1927807"/>
          <a:ext cx="5038618" cy="3257658"/>
        </p:xfrm>
        <a:graphic>
          <a:graphicData uri="http://schemas.openxmlformats.org/drawingml/2006/table">
            <a:tbl>
              <a:tblPr/>
              <a:tblGrid>
                <a:gridCol w="2519309">
                  <a:extLst>
                    <a:ext uri="{9D8B030D-6E8A-4147-A177-3AD203B41FA5}">
                      <a16:colId xmlns:a16="http://schemas.microsoft.com/office/drawing/2014/main" val="971404470"/>
                    </a:ext>
                  </a:extLst>
                </a:gridCol>
                <a:gridCol w="2519309">
                  <a:extLst>
                    <a:ext uri="{9D8B030D-6E8A-4147-A177-3AD203B41FA5}">
                      <a16:colId xmlns:a16="http://schemas.microsoft.com/office/drawing/2014/main" val="3631914730"/>
                    </a:ext>
                  </a:extLst>
                </a:gridCol>
              </a:tblGrid>
              <a:tr h="361962">
                <a:tc>
                  <a:txBody>
                    <a:bodyPr/>
                    <a:lstStyle/>
                    <a:p>
                      <a:pPr algn="l" fontAlgn="ctr"/>
                      <a:r>
                        <a:rPr lang="en-IE" b="1">
                          <a:effectLst/>
                        </a:rPr>
                        <a:t>total</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b="1">
                          <a:effectLst/>
                        </a:rPr>
                        <a:t>landing__outcome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3615696"/>
                  </a:ext>
                </a:extLst>
              </a:tr>
              <a:tr h="361962">
                <a:tc>
                  <a:txBody>
                    <a:bodyPr/>
                    <a:lstStyle/>
                    <a:p>
                      <a:pPr algn="l" fontAlgn="ctr"/>
                      <a:r>
                        <a:rPr lang="en-IE">
                          <a:effectLst/>
                        </a:rPr>
                        <a:t>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No attempt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1269188"/>
                  </a:ext>
                </a:extLst>
              </a:tr>
              <a:tr h="361962">
                <a:tc>
                  <a:txBody>
                    <a:bodyPr/>
                    <a:lstStyle/>
                    <a:p>
                      <a:pPr algn="l" fontAlgn="ctr"/>
                      <a:r>
                        <a:rPr lang="en-IE">
                          <a:effectLst/>
                        </a:rPr>
                        <a:t>12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Success (drone ship)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9753031"/>
                  </a:ext>
                </a:extLst>
              </a:tr>
              <a:tr h="361962">
                <a:tc>
                  <a:txBody>
                    <a:bodyPr/>
                    <a:lstStyle/>
                    <a:p>
                      <a:pPr algn="l" fontAlgn="ctr"/>
                      <a:r>
                        <a:rPr lang="en-IE">
                          <a:effectLst/>
                        </a:rPr>
                        <a:t>8</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Success (ground pad)</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0640087"/>
                  </a:ext>
                </a:extLst>
              </a:tr>
              <a:tr h="361962">
                <a:tc>
                  <a:txBody>
                    <a:bodyPr/>
                    <a:lstStyle/>
                    <a:p>
                      <a:pPr algn="l" fontAlgn="ctr"/>
                      <a:r>
                        <a:rPr lang="en-IE">
                          <a:effectLst/>
                        </a:rPr>
                        <a:t>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Failure (drone ship)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70433688"/>
                  </a:ext>
                </a:extLst>
              </a:tr>
              <a:tr h="361962">
                <a:tc>
                  <a:txBody>
                    <a:bodyPr/>
                    <a:lstStyle/>
                    <a:p>
                      <a:pPr algn="l" fontAlgn="ctr"/>
                      <a:r>
                        <a:rPr lang="en-IE">
                          <a:effectLst/>
                        </a:rPr>
                        <a:t>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Controlled (ocean)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98487436"/>
                  </a:ext>
                </a:extLst>
              </a:tr>
              <a:tr h="361962">
                <a:tc>
                  <a:txBody>
                    <a:bodyPr/>
                    <a:lstStyle/>
                    <a:p>
                      <a:pPr algn="l" fontAlgn="ctr"/>
                      <a:r>
                        <a:rPr lang="en-IE">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Failure (parachute)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0106325"/>
                  </a:ext>
                </a:extLst>
              </a:tr>
              <a:tr h="361962">
                <a:tc>
                  <a:txBody>
                    <a:bodyPr/>
                    <a:lstStyle/>
                    <a:p>
                      <a:pPr algn="l" fontAlgn="ctr"/>
                      <a:r>
                        <a:rPr lang="en-IE">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a:effectLst/>
                        </a:rPr>
                        <a:t>Uncontrolled (ocean)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77105233"/>
                  </a:ext>
                </a:extLst>
              </a:tr>
              <a:tr h="361962">
                <a:tc>
                  <a:txBody>
                    <a:bodyPr/>
                    <a:lstStyle/>
                    <a:p>
                      <a:pPr algn="l" fontAlgn="ctr"/>
                      <a:r>
                        <a:rPr lang="en-IE">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E" dirty="0">
                          <a:effectLst/>
                        </a:rPr>
                        <a:t>Precluded (drone ship)</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830775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descr="Map&#10;&#10;Description automatically generated">
            <a:extLst>
              <a:ext uri="{FF2B5EF4-FFF2-40B4-BE49-F238E27FC236}">
                <a16:creationId xmlns:a16="http://schemas.microsoft.com/office/drawing/2014/main" id="{A9FF962C-B108-1348-9667-77B441C54657}"/>
              </a:ext>
            </a:extLst>
          </p:cNvPr>
          <p:cNvPicPr>
            <a:picLocks noGrp="1" noChangeAspect="1"/>
          </p:cNvPicPr>
          <p:nvPr>
            <p:ph idx="4294967295"/>
          </p:nvPr>
        </p:nvPicPr>
        <p:blipFill>
          <a:blip r:embed="rId3"/>
          <a:stretch>
            <a:fillRect/>
          </a:stretch>
        </p:blipFill>
        <p:spPr>
          <a:xfrm>
            <a:off x="770011" y="1431157"/>
            <a:ext cx="6602143" cy="3995686"/>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sp>
        <p:nvSpPr>
          <p:cNvPr id="7" name="TextBox 6">
            <a:extLst>
              <a:ext uri="{FF2B5EF4-FFF2-40B4-BE49-F238E27FC236}">
                <a16:creationId xmlns:a16="http://schemas.microsoft.com/office/drawing/2014/main" id="{EE65D30A-5CCA-C141-B579-208DB22E46CC}"/>
              </a:ext>
            </a:extLst>
          </p:cNvPr>
          <p:cNvSpPr txBox="1"/>
          <p:nvPr/>
        </p:nvSpPr>
        <p:spPr>
          <a:xfrm>
            <a:off x="7987914" y="1665432"/>
            <a:ext cx="3549370" cy="923330"/>
          </a:xfrm>
          <a:prstGeom prst="rect">
            <a:avLst/>
          </a:prstGeom>
          <a:noFill/>
        </p:spPr>
        <p:txBody>
          <a:bodyPr wrap="none" rtlCol="0">
            <a:spAutoFit/>
          </a:bodyPr>
          <a:lstStyle/>
          <a:p>
            <a:r>
              <a:rPr lang="en-US" dirty="0"/>
              <a:t>4 launch sites are shown in the map</a:t>
            </a:r>
          </a:p>
          <a:p>
            <a:endParaRPr lang="en-US" dirty="0"/>
          </a:p>
          <a:p>
            <a:endParaRPr lang="en-US" dirty="0"/>
          </a:p>
        </p:txBody>
      </p:sp>
      <p:pic>
        <p:nvPicPr>
          <p:cNvPr id="10" name="Picture 9" descr="Table&#10;&#10;Description automatically generated">
            <a:extLst>
              <a:ext uri="{FF2B5EF4-FFF2-40B4-BE49-F238E27FC236}">
                <a16:creationId xmlns:a16="http://schemas.microsoft.com/office/drawing/2014/main" id="{0E481E18-5CA9-F241-A2AA-EF6CB9273A1A}"/>
              </a:ext>
            </a:extLst>
          </p:cNvPr>
          <p:cNvPicPr>
            <a:picLocks noChangeAspect="1"/>
          </p:cNvPicPr>
          <p:nvPr/>
        </p:nvPicPr>
        <p:blipFill>
          <a:blip r:embed="rId4"/>
          <a:stretch>
            <a:fillRect/>
          </a:stretch>
        </p:blipFill>
        <p:spPr>
          <a:xfrm>
            <a:off x="7940149" y="2514600"/>
            <a:ext cx="3644900" cy="18288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Map&#10;&#10;Description automatically generated">
            <a:extLst>
              <a:ext uri="{FF2B5EF4-FFF2-40B4-BE49-F238E27FC236}">
                <a16:creationId xmlns:a16="http://schemas.microsoft.com/office/drawing/2014/main" id="{04286C26-DEB6-CF44-B21E-418DFC8A9CE3}"/>
              </a:ext>
            </a:extLst>
          </p:cNvPr>
          <p:cNvPicPr>
            <a:picLocks noGrp="1" noChangeAspect="1"/>
          </p:cNvPicPr>
          <p:nvPr>
            <p:ph idx="4294967295"/>
          </p:nvPr>
        </p:nvPicPr>
        <p:blipFill>
          <a:blip r:embed="rId3"/>
          <a:stretch>
            <a:fillRect/>
          </a:stretch>
        </p:blipFill>
        <p:spPr>
          <a:xfrm>
            <a:off x="770011" y="1510315"/>
            <a:ext cx="6742745" cy="4018126"/>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Success and Failure Launches for each site</a:t>
            </a:r>
          </a:p>
        </p:txBody>
      </p:sp>
      <p:sp>
        <p:nvSpPr>
          <p:cNvPr id="6" name="TextBox 5">
            <a:extLst>
              <a:ext uri="{FF2B5EF4-FFF2-40B4-BE49-F238E27FC236}">
                <a16:creationId xmlns:a16="http://schemas.microsoft.com/office/drawing/2014/main" id="{53A27390-1696-254C-8380-0AA948B9930E}"/>
              </a:ext>
            </a:extLst>
          </p:cNvPr>
          <p:cNvSpPr txBox="1"/>
          <p:nvPr/>
        </p:nvSpPr>
        <p:spPr>
          <a:xfrm>
            <a:off x="7840718" y="1702675"/>
            <a:ext cx="2921876" cy="2031325"/>
          </a:xfrm>
          <a:prstGeom prst="rect">
            <a:avLst/>
          </a:prstGeom>
          <a:noFill/>
        </p:spPr>
        <p:txBody>
          <a:bodyPr wrap="square" rtlCol="0">
            <a:spAutoFit/>
          </a:bodyPr>
          <a:lstStyle/>
          <a:p>
            <a:r>
              <a:rPr lang="en-US" dirty="0"/>
              <a:t>Show success and failure launches for each site. For example, in site VAFB_SLC_4E, there are 4 success launches appeared in green and 6 failures shown in red</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F3AE5B94-290D-0C46-BD99-85B5B006EFDA}"/>
              </a:ext>
            </a:extLst>
          </p:cNvPr>
          <p:cNvPicPr>
            <a:picLocks noGrp="1" noChangeAspect="1"/>
          </p:cNvPicPr>
          <p:nvPr>
            <p:ph idx="4294967295"/>
          </p:nvPr>
        </p:nvPicPr>
        <p:blipFill>
          <a:blip r:embed="rId3"/>
          <a:srcRect/>
          <a:stretch/>
        </p:blipFill>
        <p:spPr>
          <a:xfrm>
            <a:off x="770011" y="1723785"/>
            <a:ext cx="6285489" cy="2942808"/>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and its proximities</a:t>
            </a:r>
          </a:p>
        </p:txBody>
      </p:sp>
      <p:sp>
        <p:nvSpPr>
          <p:cNvPr id="12" name="TextBox 11">
            <a:extLst>
              <a:ext uri="{FF2B5EF4-FFF2-40B4-BE49-F238E27FC236}">
                <a16:creationId xmlns:a16="http://schemas.microsoft.com/office/drawing/2014/main" id="{026B66D1-B312-9945-A348-3AE2CF44251E}"/>
              </a:ext>
            </a:extLst>
          </p:cNvPr>
          <p:cNvSpPr txBox="1"/>
          <p:nvPr/>
        </p:nvSpPr>
        <p:spPr>
          <a:xfrm>
            <a:off x="7662041" y="2196662"/>
            <a:ext cx="3384331" cy="646331"/>
          </a:xfrm>
          <a:prstGeom prst="rect">
            <a:avLst/>
          </a:prstGeom>
          <a:noFill/>
        </p:spPr>
        <p:txBody>
          <a:bodyPr wrap="square" rtlCol="0">
            <a:spAutoFit/>
          </a:bodyPr>
          <a:lstStyle/>
          <a:p>
            <a:r>
              <a:rPr lang="en-US" dirty="0"/>
              <a:t>Distance from CCAFS_SLC_40 to the coastline is 0.9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Chart, pie chart&#10;&#10;Description automatically generated">
            <a:extLst>
              <a:ext uri="{FF2B5EF4-FFF2-40B4-BE49-F238E27FC236}">
                <a16:creationId xmlns:a16="http://schemas.microsoft.com/office/drawing/2014/main" id="{E40910D8-4E9A-164E-A0BC-433A688ADC90}"/>
              </a:ext>
            </a:extLst>
          </p:cNvPr>
          <p:cNvPicPr>
            <a:picLocks noGrp="1" noChangeAspect="1"/>
          </p:cNvPicPr>
          <p:nvPr>
            <p:ph idx="4294967295"/>
          </p:nvPr>
        </p:nvPicPr>
        <p:blipFill>
          <a:blip r:embed="rId3"/>
          <a:stretch>
            <a:fillRect/>
          </a:stretch>
        </p:blipFill>
        <p:spPr>
          <a:xfrm>
            <a:off x="1820972" y="1470384"/>
            <a:ext cx="7701171" cy="2870389"/>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Total Success Launches for all Sites</a:t>
            </a:r>
          </a:p>
        </p:txBody>
      </p:sp>
      <p:sp>
        <p:nvSpPr>
          <p:cNvPr id="6" name="TextBox 5">
            <a:extLst>
              <a:ext uri="{FF2B5EF4-FFF2-40B4-BE49-F238E27FC236}">
                <a16:creationId xmlns:a16="http://schemas.microsoft.com/office/drawing/2014/main" id="{4CC3F015-7358-C244-8FCC-754BDFF12967}"/>
              </a:ext>
            </a:extLst>
          </p:cNvPr>
          <p:cNvSpPr txBox="1"/>
          <p:nvPr/>
        </p:nvSpPr>
        <p:spPr>
          <a:xfrm>
            <a:off x="1062410" y="4813841"/>
            <a:ext cx="9854685" cy="369332"/>
          </a:xfrm>
          <a:prstGeom prst="rect">
            <a:avLst/>
          </a:prstGeom>
          <a:noFill/>
        </p:spPr>
        <p:txBody>
          <a:bodyPr wrap="none" rtlCol="0">
            <a:spAutoFit/>
          </a:bodyPr>
          <a:lstStyle/>
          <a:p>
            <a:r>
              <a:rPr lang="en-US" dirty="0"/>
              <a:t>CCAFS LC-40 has a highest number of successful launches while CCAFS SLC-40 has a lowest number one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04604"/>
            <a:ext cx="8534438" cy="4638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Falcon 9 rocket launches cost only 62 million dollars while others cost upward of 165 million dollars each due to the </a:t>
            </a:r>
            <a:r>
              <a:rPr lang="en-IE"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reusability</a:t>
            </a:r>
            <a:r>
              <a:rPr lang="en-US" sz="2200" dirty="0">
                <a:solidFill>
                  <a:schemeClr val="accent3">
                    <a:lumMod val="25000"/>
                  </a:schemeClr>
                </a:solidFill>
                <a:latin typeface="Abadi" panose="020B0604020104020204" pitchFamily="34" charset="0"/>
              </a:rPr>
              <a:t> of the first stage of SpaceX. </a:t>
            </a:r>
          </a:p>
          <a:p>
            <a:pPr>
              <a:spcBef>
                <a:spcPts val="1400"/>
              </a:spcBef>
            </a:pPr>
            <a:r>
              <a:rPr lang="en-US" sz="2200" dirty="0">
                <a:solidFill>
                  <a:schemeClr val="accent3">
                    <a:lumMod val="25000"/>
                  </a:schemeClr>
                </a:solidFill>
                <a:latin typeface="Abadi" panose="020B0604020104020204" pitchFamily="34" charset="0"/>
              </a:rPr>
              <a:t>The aim of this project is to</a:t>
            </a:r>
          </a:p>
          <a:p>
            <a:pPr lvl="1">
              <a:spcBef>
                <a:spcPts val="1400"/>
              </a:spcBef>
            </a:pPr>
            <a:r>
              <a:rPr lang="en-US" sz="1800" dirty="0">
                <a:solidFill>
                  <a:schemeClr val="accent3">
                    <a:lumMod val="25000"/>
                  </a:schemeClr>
                </a:solidFill>
                <a:latin typeface="Abadi" panose="020B0604020104020204" pitchFamily="34" charset="0"/>
              </a:rPr>
              <a:t>Determine if the first launch of SpaceX will land successfully</a:t>
            </a:r>
          </a:p>
          <a:p>
            <a:pPr lvl="1">
              <a:spcBef>
                <a:spcPts val="1400"/>
              </a:spcBef>
            </a:pPr>
            <a:r>
              <a:rPr lang="en-US" sz="1800" dirty="0">
                <a:solidFill>
                  <a:schemeClr val="accent3">
                    <a:lumMod val="25000"/>
                  </a:schemeClr>
                </a:solidFill>
                <a:latin typeface="Abadi" panose="020B0604020104020204" pitchFamily="34" charset="0"/>
              </a:rPr>
              <a:t>Find out the price of each launch</a:t>
            </a:r>
            <a:endParaRPr lang="en-IE"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descr="Chart, pie chart&#10;&#10;Description automatically generated">
            <a:extLst>
              <a:ext uri="{FF2B5EF4-FFF2-40B4-BE49-F238E27FC236}">
                <a16:creationId xmlns:a16="http://schemas.microsoft.com/office/drawing/2014/main" id="{DFBFE68C-D1BE-3246-9ACF-8588CD568C32}"/>
              </a:ext>
            </a:extLst>
          </p:cNvPr>
          <p:cNvPicPr>
            <a:picLocks noGrp="1" noChangeAspect="1"/>
          </p:cNvPicPr>
          <p:nvPr>
            <p:ph idx="4294967295"/>
          </p:nvPr>
        </p:nvPicPr>
        <p:blipFill>
          <a:blip r:embed="rId3"/>
          <a:stretch>
            <a:fillRect/>
          </a:stretch>
        </p:blipFill>
        <p:spPr>
          <a:xfrm>
            <a:off x="1458640" y="1508435"/>
            <a:ext cx="8925582" cy="328837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Total success launches for each site</a:t>
            </a:r>
          </a:p>
        </p:txBody>
      </p:sp>
      <p:sp>
        <p:nvSpPr>
          <p:cNvPr id="6" name="TextBox 5">
            <a:extLst>
              <a:ext uri="{FF2B5EF4-FFF2-40B4-BE49-F238E27FC236}">
                <a16:creationId xmlns:a16="http://schemas.microsoft.com/office/drawing/2014/main" id="{6D57295C-4D71-2144-93B7-1506A6944AE7}"/>
              </a:ext>
            </a:extLst>
          </p:cNvPr>
          <p:cNvSpPr txBox="1"/>
          <p:nvPr/>
        </p:nvSpPr>
        <p:spPr>
          <a:xfrm>
            <a:off x="3711242" y="5349565"/>
            <a:ext cx="4420377" cy="369332"/>
          </a:xfrm>
          <a:prstGeom prst="rect">
            <a:avLst/>
          </a:prstGeom>
          <a:noFill/>
        </p:spPr>
        <p:txBody>
          <a:bodyPr wrap="none" rtlCol="0">
            <a:spAutoFit/>
          </a:bodyPr>
          <a:lstStyle/>
          <a:p>
            <a:r>
              <a:rPr lang="en-US" dirty="0"/>
              <a:t>At the site CCAFS LC-40, success rate is 73.1%</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descr="A picture containing graphical user interface&#10;&#10;Description automatically generated">
            <a:extLst>
              <a:ext uri="{FF2B5EF4-FFF2-40B4-BE49-F238E27FC236}">
                <a16:creationId xmlns:a16="http://schemas.microsoft.com/office/drawing/2014/main" id="{B16992B0-33AE-2D48-B69C-A8FBB3CB5313}"/>
              </a:ext>
            </a:extLst>
          </p:cNvPr>
          <p:cNvPicPr>
            <a:picLocks noGrp="1" noChangeAspect="1"/>
          </p:cNvPicPr>
          <p:nvPr>
            <p:ph idx="4294967295"/>
          </p:nvPr>
        </p:nvPicPr>
        <p:blipFill>
          <a:blip r:embed="rId3"/>
          <a:stretch>
            <a:fillRect/>
          </a:stretch>
        </p:blipFill>
        <p:spPr>
          <a:xfrm>
            <a:off x="1558214" y="1609121"/>
            <a:ext cx="8121814" cy="287488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point plot of Payload vs Success Launch</a:t>
            </a:r>
          </a:p>
        </p:txBody>
      </p:sp>
      <p:sp>
        <p:nvSpPr>
          <p:cNvPr id="6" name="TextBox 5">
            <a:extLst>
              <a:ext uri="{FF2B5EF4-FFF2-40B4-BE49-F238E27FC236}">
                <a16:creationId xmlns:a16="http://schemas.microsoft.com/office/drawing/2014/main" id="{A3B124B8-8843-6040-B1C5-17FCA9FECFA7}"/>
              </a:ext>
            </a:extLst>
          </p:cNvPr>
          <p:cNvSpPr txBox="1"/>
          <p:nvPr/>
        </p:nvSpPr>
        <p:spPr>
          <a:xfrm>
            <a:off x="1328718" y="4999048"/>
            <a:ext cx="8906797" cy="369332"/>
          </a:xfrm>
          <a:prstGeom prst="rect">
            <a:avLst/>
          </a:prstGeom>
          <a:noFill/>
        </p:spPr>
        <p:txBody>
          <a:bodyPr wrap="none" rtlCol="0">
            <a:spAutoFit/>
          </a:bodyPr>
          <a:lstStyle/>
          <a:p>
            <a:r>
              <a:rPr lang="en-US" dirty="0"/>
              <a:t>At CCAFS LC-40, payload from 2000 kg with Booster version FT has the most success launches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34352" y="1523206"/>
            <a:ext cx="456536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22BD41F5-B216-1743-A688-A70D00C3367F}"/>
              </a:ext>
            </a:extLst>
          </p:cNvPr>
          <p:cNvPicPr>
            <a:picLocks noChangeAspect="1"/>
          </p:cNvPicPr>
          <p:nvPr/>
        </p:nvPicPr>
        <p:blipFill>
          <a:blip r:embed="rId3"/>
          <a:stretch>
            <a:fillRect/>
          </a:stretch>
        </p:blipFill>
        <p:spPr>
          <a:xfrm>
            <a:off x="792280" y="1445191"/>
            <a:ext cx="5835869" cy="43218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C1C1E33D-5BBD-F24F-9551-F25CE4EBB70F}"/>
              </a:ext>
            </a:extLst>
          </p:cNvPr>
          <p:cNvPicPr>
            <a:picLocks noChangeAspect="1"/>
          </p:cNvPicPr>
          <p:nvPr/>
        </p:nvPicPr>
        <p:blipFill>
          <a:blip r:embed="rId3"/>
          <a:stretch>
            <a:fillRect/>
          </a:stretch>
        </p:blipFill>
        <p:spPr>
          <a:xfrm>
            <a:off x="923159" y="1566917"/>
            <a:ext cx="4775200" cy="3556000"/>
          </a:xfrm>
          <a:prstGeom prst="rect">
            <a:avLst/>
          </a:prstGeom>
        </p:spPr>
      </p:pic>
      <p:sp>
        <p:nvSpPr>
          <p:cNvPr id="6" name="TextBox 5">
            <a:extLst>
              <a:ext uri="{FF2B5EF4-FFF2-40B4-BE49-F238E27FC236}">
                <a16:creationId xmlns:a16="http://schemas.microsoft.com/office/drawing/2014/main" id="{8B662AE4-AB96-324C-A900-7AA754161501}"/>
              </a:ext>
            </a:extLst>
          </p:cNvPr>
          <p:cNvSpPr txBox="1"/>
          <p:nvPr/>
        </p:nvSpPr>
        <p:spPr>
          <a:xfrm>
            <a:off x="6147749" y="2421587"/>
            <a:ext cx="5181600" cy="646331"/>
          </a:xfrm>
          <a:prstGeom prst="rect">
            <a:avLst/>
          </a:prstGeom>
          <a:noFill/>
        </p:spPr>
        <p:txBody>
          <a:bodyPr wrap="square" rtlCol="0">
            <a:spAutoFit/>
          </a:bodyPr>
          <a:lstStyle/>
          <a:p>
            <a:r>
              <a:rPr lang="en-US" dirty="0"/>
              <a:t>Decision tree can distinguish between the different classes.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79989"/>
            <a:ext cx="10104817" cy="493936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800"/>
              </a:spcBef>
            </a:pPr>
            <a:r>
              <a:rPr lang="en-US" sz="7200" dirty="0">
                <a:solidFill>
                  <a:schemeClr val="accent3">
                    <a:lumMod val="25000"/>
                  </a:schemeClr>
                </a:solidFill>
                <a:latin typeface="Abadi"/>
              </a:rPr>
              <a:t>Data collection methodology:</a:t>
            </a:r>
          </a:p>
          <a:p>
            <a:pPr lvl="1">
              <a:lnSpc>
                <a:spcPct val="120000"/>
              </a:lnSpc>
              <a:spcBef>
                <a:spcPts val="200"/>
              </a:spcBef>
            </a:pPr>
            <a:r>
              <a:rPr lang="en-US" sz="5600" dirty="0">
                <a:solidFill>
                  <a:schemeClr val="bg2">
                    <a:lumMod val="50000"/>
                  </a:schemeClr>
                </a:solidFill>
                <a:latin typeface="Abadi"/>
              </a:rPr>
              <a:t>SpaceX Rest API: https//</a:t>
            </a:r>
            <a:r>
              <a:rPr lang="en-US" sz="5600" dirty="0" err="1">
                <a:solidFill>
                  <a:schemeClr val="bg2">
                    <a:lumMod val="50000"/>
                  </a:schemeClr>
                </a:solidFill>
                <a:latin typeface="Abadi"/>
              </a:rPr>
              <a:t>api.spacexdata.com</a:t>
            </a:r>
            <a:r>
              <a:rPr lang="en-US" sz="5600" dirty="0">
                <a:solidFill>
                  <a:schemeClr val="bg2">
                    <a:lumMod val="50000"/>
                  </a:schemeClr>
                </a:solidFill>
                <a:latin typeface="Abadi"/>
              </a:rPr>
              <a:t>/v4/launches/past</a:t>
            </a:r>
          </a:p>
          <a:p>
            <a:pPr lvl="1">
              <a:lnSpc>
                <a:spcPct val="120000"/>
              </a:lnSpc>
              <a:spcBef>
                <a:spcPts val="200"/>
              </a:spcBef>
            </a:pPr>
            <a:r>
              <a:rPr lang="en-US" sz="5600" dirty="0">
                <a:solidFill>
                  <a:schemeClr val="bg2">
                    <a:lumMod val="50000"/>
                  </a:schemeClr>
                </a:solidFill>
                <a:latin typeface="Abadi"/>
              </a:rPr>
              <a:t>Records HTML table from </a:t>
            </a:r>
            <a:r>
              <a:rPr lang="en-IE" sz="5600" dirty="0">
                <a:solidFill>
                  <a:schemeClr val="bg2">
                    <a:lumMod val="50000"/>
                  </a:schemeClr>
                </a:solidFill>
                <a:latin typeface="Abadi"/>
              </a:rPr>
              <a:t>the List of Falcon 9 and Falcon Heavy launches </a:t>
            </a:r>
            <a:r>
              <a:rPr lang="en-IE" sz="5600" dirty="0" err="1">
                <a:solidFill>
                  <a:schemeClr val="bg2">
                    <a:lumMod val="50000"/>
                  </a:schemeClr>
                </a:solidFill>
                <a:latin typeface="Abadi"/>
              </a:rPr>
              <a:t>Wikipage</a:t>
            </a:r>
            <a:r>
              <a:rPr lang="en-IE" sz="5600" dirty="0">
                <a:solidFill>
                  <a:schemeClr val="bg2">
                    <a:lumMod val="50000"/>
                  </a:schemeClr>
                </a:solidFill>
                <a:latin typeface="Abadi"/>
              </a:rPr>
              <a:t> updated on 9th June 2021</a:t>
            </a:r>
            <a:r>
              <a:rPr lang="en-US" sz="5600" dirty="0">
                <a:solidFill>
                  <a:schemeClr val="bg2">
                    <a:lumMod val="50000"/>
                  </a:schemeClr>
                </a:solidFill>
                <a:latin typeface="Abadi"/>
              </a:rPr>
              <a:t>  </a:t>
            </a:r>
          </a:p>
          <a:p>
            <a:pPr>
              <a:lnSpc>
                <a:spcPct val="120000"/>
              </a:lnSpc>
              <a:spcBef>
                <a:spcPts val="800"/>
              </a:spcBef>
            </a:pPr>
            <a:r>
              <a:rPr lang="en-US" sz="7200" dirty="0">
                <a:solidFill>
                  <a:schemeClr val="accent3">
                    <a:lumMod val="25000"/>
                  </a:schemeClr>
                </a:solidFill>
                <a:latin typeface="Abadi"/>
              </a:rPr>
              <a:t>Perform data wrangling</a:t>
            </a:r>
          </a:p>
          <a:p>
            <a:pPr lvl="1">
              <a:lnSpc>
                <a:spcPct val="120000"/>
              </a:lnSpc>
              <a:spcBef>
                <a:spcPts val="200"/>
              </a:spcBef>
            </a:pPr>
            <a:r>
              <a:rPr lang="en-US" sz="5600" dirty="0">
                <a:solidFill>
                  <a:schemeClr val="bg2">
                    <a:lumMod val="50000"/>
                  </a:schemeClr>
                </a:solidFill>
                <a:latin typeface="Abadi"/>
              </a:rPr>
              <a:t>Identify and handling the missing values</a:t>
            </a:r>
          </a:p>
          <a:p>
            <a:pPr lvl="1">
              <a:lnSpc>
                <a:spcPct val="120000"/>
              </a:lnSpc>
              <a:spcBef>
                <a:spcPts val="200"/>
              </a:spcBef>
            </a:pPr>
            <a:r>
              <a:rPr lang="en-US" sz="5600" dirty="0">
                <a:solidFill>
                  <a:schemeClr val="bg2">
                    <a:lumMod val="50000"/>
                  </a:schemeClr>
                </a:solidFill>
                <a:latin typeface="Abadi"/>
              </a:rPr>
              <a:t>Identify which columns are categorical and convert them to numerical</a:t>
            </a:r>
          </a:p>
          <a:p>
            <a:pPr lvl="1">
              <a:lnSpc>
                <a:spcPct val="120000"/>
              </a:lnSpc>
              <a:spcBef>
                <a:spcPts val="200"/>
              </a:spcBef>
            </a:pPr>
            <a:r>
              <a:rPr lang="en-US" sz="5600" dirty="0">
                <a:solidFill>
                  <a:schemeClr val="bg2">
                    <a:lumMod val="50000"/>
                  </a:schemeClr>
                </a:solidFill>
                <a:latin typeface="Abadi"/>
              </a:rPr>
              <a:t>Identify types of outcome and then based on that adding the new column “class” with 1 is successful landing and 0 is fail one. It is used as training labels</a:t>
            </a:r>
          </a:p>
          <a:p>
            <a:pPr>
              <a:lnSpc>
                <a:spcPct val="120000"/>
              </a:lnSpc>
              <a:spcBef>
                <a:spcPts val="8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8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800"/>
              </a:spcBef>
            </a:pPr>
            <a:r>
              <a:rPr lang="en-US" sz="7200" dirty="0">
                <a:solidFill>
                  <a:schemeClr val="accent3">
                    <a:lumMod val="25000"/>
                  </a:schemeClr>
                </a:solidFill>
                <a:latin typeface="Abadi"/>
              </a:rPr>
              <a:t>Perform predictive analysis using classification models</a:t>
            </a:r>
          </a:p>
          <a:p>
            <a:pPr lvl="1">
              <a:lnSpc>
                <a:spcPct val="120000"/>
              </a:lnSpc>
              <a:spcBef>
                <a:spcPts val="200"/>
              </a:spcBef>
            </a:pPr>
            <a:r>
              <a:rPr lang="en-US" sz="5600" dirty="0">
                <a:solidFill>
                  <a:schemeClr val="bg2">
                    <a:lumMod val="50000"/>
                  </a:schemeClr>
                </a:solidFill>
                <a:latin typeface="Abadi"/>
              </a:rPr>
              <a:t>Create a </a:t>
            </a:r>
            <a:r>
              <a:rPr lang="en-US" sz="5600" dirty="0" err="1">
                <a:solidFill>
                  <a:schemeClr val="bg2">
                    <a:lumMod val="50000"/>
                  </a:schemeClr>
                </a:solidFill>
                <a:latin typeface="Abadi"/>
              </a:rPr>
              <a:t>colun</a:t>
            </a:r>
            <a:r>
              <a:rPr lang="en-US" sz="5600" dirty="0">
                <a:solidFill>
                  <a:schemeClr val="bg2">
                    <a:lumMod val="50000"/>
                  </a:schemeClr>
                </a:solidFill>
                <a:latin typeface="Abadi"/>
              </a:rPr>
              <a:t> for the class (labels)</a:t>
            </a:r>
          </a:p>
          <a:p>
            <a:pPr lvl="1">
              <a:lnSpc>
                <a:spcPct val="120000"/>
              </a:lnSpc>
              <a:spcBef>
                <a:spcPts val="200"/>
              </a:spcBef>
            </a:pPr>
            <a:r>
              <a:rPr lang="en-US" sz="5600" dirty="0">
                <a:solidFill>
                  <a:schemeClr val="bg2">
                    <a:lumMod val="50000"/>
                  </a:schemeClr>
                </a:solidFill>
                <a:latin typeface="Abadi"/>
              </a:rPr>
              <a:t>Standardize the data</a:t>
            </a:r>
            <a:br>
              <a:rPr lang="en-US" sz="5600" dirty="0">
                <a:solidFill>
                  <a:schemeClr val="bg2">
                    <a:lumMod val="50000"/>
                  </a:schemeClr>
                </a:solidFill>
                <a:latin typeface="Abadi"/>
              </a:rPr>
            </a:br>
            <a:r>
              <a:rPr lang="en-US" sz="5600" dirty="0">
                <a:solidFill>
                  <a:schemeClr val="bg2">
                    <a:lumMod val="50000"/>
                  </a:schemeClr>
                </a:solidFill>
                <a:latin typeface="Abadi"/>
              </a:rPr>
              <a:t>Split dataset into training set and test set</a:t>
            </a:r>
          </a:p>
          <a:p>
            <a:pPr lvl="1">
              <a:lnSpc>
                <a:spcPct val="120000"/>
              </a:lnSpc>
              <a:spcBef>
                <a:spcPts val="200"/>
              </a:spcBef>
            </a:pPr>
            <a:r>
              <a:rPr lang="en-US" sz="5600" dirty="0">
                <a:solidFill>
                  <a:schemeClr val="bg2">
                    <a:lumMod val="50000"/>
                  </a:schemeClr>
                </a:solidFill>
                <a:latin typeface="Abadi"/>
              </a:rPr>
              <a:t>Use </a:t>
            </a:r>
            <a:r>
              <a:rPr lang="en-US" sz="5600" dirty="0" err="1">
                <a:solidFill>
                  <a:schemeClr val="bg2">
                    <a:lumMod val="50000"/>
                  </a:schemeClr>
                </a:solidFill>
                <a:latin typeface="Abadi"/>
              </a:rPr>
              <a:t>GridSearchCV</a:t>
            </a:r>
            <a:r>
              <a:rPr lang="en-US" sz="5600" dirty="0">
                <a:solidFill>
                  <a:schemeClr val="bg2">
                    <a:lumMod val="50000"/>
                  </a:schemeClr>
                </a:solidFill>
                <a:latin typeface="Abadi"/>
              </a:rPr>
              <a:t> to find the best hyperparameters for each algorithm and fit the model</a:t>
            </a:r>
          </a:p>
          <a:p>
            <a:pPr lvl="1">
              <a:lnSpc>
                <a:spcPct val="120000"/>
              </a:lnSpc>
              <a:spcBef>
                <a:spcPts val="200"/>
              </a:spcBef>
            </a:pPr>
            <a:r>
              <a:rPr lang="en-US" sz="5600" dirty="0">
                <a:solidFill>
                  <a:schemeClr val="bg2">
                    <a:lumMod val="50000"/>
                  </a:schemeClr>
                </a:solidFill>
                <a:latin typeface="Abadi"/>
              </a:rPr>
              <a:t>Use the method score to evaluate the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 </a:t>
            </a:r>
            <a:r>
              <a:rPr lang="en-US" sz="2400" dirty="0">
                <a:solidFill>
                  <a:schemeClr val="bg2">
                    <a:lumMod val="50000"/>
                  </a:schemeClr>
                </a:solidFill>
                <a:latin typeface="Abadi"/>
              </a:rPr>
              <a:t>https//</a:t>
            </a:r>
            <a:r>
              <a:rPr lang="en-US" sz="2400" dirty="0" err="1">
                <a:solidFill>
                  <a:schemeClr val="bg2">
                    <a:lumMod val="50000"/>
                  </a:schemeClr>
                </a:solidFill>
                <a:latin typeface="Abadi"/>
              </a:rPr>
              <a:t>api.spacexdata.com</a:t>
            </a:r>
            <a:r>
              <a:rPr lang="en-US" sz="2400" dirty="0">
                <a:solidFill>
                  <a:schemeClr val="bg2">
                    <a:lumMod val="50000"/>
                  </a:schemeClr>
                </a:solidFill>
                <a:latin typeface="Abadi"/>
              </a:rPr>
              <a:t>/v4/launches/past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a:t>
            </a:r>
            <a:r>
              <a:rPr lang="en-US" sz="2400" dirty="0">
                <a:solidFill>
                  <a:schemeClr val="bg2">
                    <a:lumMod val="50000"/>
                  </a:schemeClr>
                </a:solidFill>
                <a:latin typeface="Abadi"/>
              </a:rPr>
              <a:t>HTML table from </a:t>
            </a:r>
            <a:r>
              <a:rPr lang="en-IE" sz="2400" dirty="0">
                <a:solidFill>
                  <a:schemeClr val="bg2">
                    <a:lumMod val="50000"/>
                  </a:schemeClr>
                </a:solidFill>
                <a:latin typeface="Abadi"/>
              </a:rPr>
              <a:t>the List of Falcon 9 and Falcon Heavy launches </a:t>
            </a:r>
            <a:r>
              <a:rPr lang="en-IE" sz="2400" dirty="0" err="1">
                <a:solidFill>
                  <a:schemeClr val="bg2">
                    <a:lumMod val="50000"/>
                  </a:schemeClr>
                </a:solidFill>
                <a:latin typeface="Abadi"/>
              </a:rPr>
              <a:t>Wikipage</a:t>
            </a:r>
            <a:r>
              <a:rPr lang="en-IE" sz="2400" dirty="0">
                <a:solidFill>
                  <a:schemeClr val="bg2">
                    <a:lumMod val="50000"/>
                  </a:schemeClr>
                </a:solidFill>
                <a:latin typeface="Abadi"/>
              </a:rPr>
              <a:t> updated on 9th June 2021</a:t>
            </a:r>
            <a:endParaRPr lang="en-US" sz="2400" dirty="0">
              <a:solidFill>
                <a:schemeClr val="bg2">
                  <a:lumMod val="50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6307" y="1559808"/>
            <a:ext cx="5275262" cy="480605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IE" sz="2400" dirty="0" err="1"/>
              <a:t>requests</a:t>
            </a:r>
            <a:r>
              <a:rPr lang="en-IE" dirty="0" err="1"/>
              <a:t>.</a:t>
            </a:r>
            <a:r>
              <a:rPr lang="en-IE" sz="2400" dirty="0" err="1"/>
              <a:t>get</a:t>
            </a:r>
            <a:r>
              <a:rPr lang="en-IE" sz="2400" dirty="0"/>
              <a:t>(</a:t>
            </a:r>
            <a:r>
              <a:rPr lang="en-IE" sz="2400" dirty="0" err="1"/>
              <a:t>spacex_url</a:t>
            </a:r>
            <a:r>
              <a:rPr lang="en-IE" sz="2400" dirty="0"/>
              <a:t>)</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/v4/rockets/"+str</a:t>
            </a:r>
            <a:r>
              <a:rPr lang="en-IE" sz="2400" dirty="0"/>
              <a:t>(x))</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/v4/launchpads/"+str</a:t>
            </a:r>
            <a:r>
              <a:rPr lang="en-IE" sz="2400" dirty="0"/>
              <a:t>(x))</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/v4/payloads/"+</a:t>
            </a:r>
            <a:r>
              <a:rPr lang="en-IE" sz="2400" dirty="0"/>
              <a:t>load)</a:t>
            </a:r>
          </a:p>
          <a:p>
            <a:pPr>
              <a:lnSpc>
                <a:spcPct val="100000"/>
              </a:lnSpc>
              <a:spcBef>
                <a:spcPts val="1400"/>
              </a:spcBef>
            </a:pPr>
            <a:r>
              <a:rPr lang="en-IE" sz="2400" dirty="0" err="1"/>
              <a:t>requests</a:t>
            </a:r>
            <a:r>
              <a:rPr lang="en-IE" dirty="0" err="1"/>
              <a:t>.</a:t>
            </a:r>
            <a:r>
              <a:rPr lang="en-IE" sz="2400" dirty="0" err="1"/>
              <a:t>get</a:t>
            </a:r>
            <a:r>
              <a:rPr lang="en-IE" sz="2400" dirty="0"/>
              <a:t>(</a:t>
            </a:r>
            <a:r>
              <a:rPr lang="en-IE" dirty="0"/>
              <a:t>"https://</a:t>
            </a:r>
            <a:r>
              <a:rPr lang="en-IE" dirty="0" err="1"/>
              <a:t>api.spacexdata.com</a:t>
            </a:r>
            <a:r>
              <a:rPr lang="en-IE" dirty="0"/>
              <a:t>/v4/cores/"+</a:t>
            </a:r>
            <a:r>
              <a:rPr lang="en-IE" sz="2400" dirty="0"/>
              <a:t>core[</a:t>
            </a:r>
            <a:r>
              <a:rPr lang="en-IE" dirty="0"/>
              <a:t>'core'</a:t>
            </a:r>
            <a:r>
              <a:rPr lang="en-IE" sz="2400" dirty="0"/>
              <a:t>])</a:t>
            </a:r>
            <a:endParaRPr lang="en-US" sz="2200" dirty="0">
              <a:solidFill>
                <a:schemeClr val="accent3">
                  <a:lumMod val="25000"/>
                </a:schemeClr>
              </a:solidFill>
              <a:latin typeface="Abadi"/>
            </a:endParaRPr>
          </a:p>
          <a:p>
            <a:pPr>
              <a:lnSpc>
                <a:spcPct val="100000"/>
              </a:lnSpc>
              <a:spcBef>
                <a:spcPts val="1400"/>
              </a:spcBef>
            </a:pPr>
            <a:r>
              <a:rPr lang="en-US" dirty="0">
                <a:hlinkClick r:id="rId3"/>
              </a:rPr>
              <a:t>https://github.com/thuydan80/Data-Science-Capstone-Project/blob/main/Spacex-data-collection-api_Final.ipynb</a:t>
            </a:r>
            <a:r>
              <a:rPr lang="en-US" dirty="0"/>
              <a:t>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555647AD-C6E2-224B-B95D-C8890CAC8CB6}"/>
              </a:ext>
            </a:extLst>
          </p:cNvPr>
          <p:cNvGrpSpPr/>
          <p:nvPr/>
        </p:nvGrpSpPr>
        <p:grpSpPr>
          <a:xfrm>
            <a:off x="6812675" y="1824277"/>
            <a:ext cx="3595045" cy="4042267"/>
            <a:chOff x="3555768" y="285003"/>
            <a:chExt cx="2888672" cy="3464717"/>
          </a:xfrm>
        </p:grpSpPr>
        <p:grpSp>
          <p:nvGrpSpPr>
            <p:cNvPr id="8" name="Group 7">
              <a:extLst>
                <a:ext uri="{FF2B5EF4-FFF2-40B4-BE49-F238E27FC236}">
                  <a16:creationId xmlns:a16="http://schemas.microsoft.com/office/drawing/2014/main" id="{E982DABE-F99C-2E49-B622-2CA4D6E0F273}"/>
                </a:ext>
              </a:extLst>
            </p:cNvPr>
            <p:cNvGrpSpPr/>
            <p:nvPr/>
          </p:nvGrpSpPr>
          <p:grpSpPr>
            <a:xfrm>
              <a:off x="4256115" y="285003"/>
              <a:ext cx="1487979" cy="246221"/>
              <a:chOff x="4256115" y="285003"/>
              <a:chExt cx="1487979" cy="246221"/>
            </a:xfrm>
          </p:grpSpPr>
          <p:sp>
            <p:nvSpPr>
              <p:cNvPr id="21" name="Rectangle 20">
                <a:extLst>
                  <a:ext uri="{FF2B5EF4-FFF2-40B4-BE49-F238E27FC236}">
                    <a16:creationId xmlns:a16="http://schemas.microsoft.com/office/drawing/2014/main" id="{B4E0657E-ECDF-2840-AE22-59B11C4B53F8}"/>
                  </a:ext>
                </a:extLst>
              </p:cNvPr>
              <p:cNvSpPr/>
              <p:nvPr/>
            </p:nvSpPr>
            <p:spPr>
              <a:xfrm>
                <a:off x="4256115" y="285003"/>
                <a:ext cx="1487979"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A50A7-3609-9F40-B348-BD306E7509C2}"/>
                  </a:ext>
                </a:extLst>
              </p:cNvPr>
              <p:cNvSpPr txBox="1"/>
              <p:nvPr/>
            </p:nvSpPr>
            <p:spPr>
              <a:xfrm>
                <a:off x="4256115" y="285003"/>
                <a:ext cx="1487979" cy="246221"/>
              </a:xfrm>
              <a:prstGeom prst="rect">
                <a:avLst/>
              </a:prstGeom>
              <a:noFill/>
            </p:spPr>
            <p:txBody>
              <a:bodyPr wrap="square" rtlCol="0">
                <a:spAutoFit/>
              </a:bodyPr>
              <a:lstStyle/>
              <a:p>
                <a:r>
                  <a:rPr lang="en-IE" sz="1000" dirty="0" err="1"/>
                  <a:t>requests.get</a:t>
                </a:r>
                <a:r>
                  <a:rPr lang="en-IE" sz="1000" dirty="0"/>
                  <a:t>(</a:t>
                </a:r>
                <a:r>
                  <a:rPr lang="en-IE" sz="1000" dirty="0" err="1"/>
                  <a:t>spacex_url</a:t>
                </a:r>
                <a:r>
                  <a:rPr lang="en-IE" sz="1000" dirty="0"/>
                  <a:t>)</a:t>
                </a:r>
                <a:endParaRPr lang="en-US" sz="1000" dirty="0"/>
              </a:p>
            </p:txBody>
          </p:sp>
        </p:grpSp>
        <p:grpSp>
          <p:nvGrpSpPr>
            <p:cNvPr id="9" name="Group 8">
              <a:extLst>
                <a:ext uri="{FF2B5EF4-FFF2-40B4-BE49-F238E27FC236}">
                  <a16:creationId xmlns:a16="http://schemas.microsoft.com/office/drawing/2014/main" id="{EFA53A7D-4AEE-B94C-90E7-161F8E6EE913}"/>
                </a:ext>
              </a:extLst>
            </p:cNvPr>
            <p:cNvGrpSpPr/>
            <p:nvPr/>
          </p:nvGrpSpPr>
          <p:grpSpPr>
            <a:xfrm>
              <a:off x="3555768" y="945555"/>
              <a:ext cx="2888672" cy="369333"/>
              <a:chOff x="3640976" y="829486"/>
              <a:chExt cx="2888672" cy="369333"/>
            </a:xfrm>
          </p:grpSpPr>
          <p:sp>
            <p:nvSpPr>
              <p:cNvPr id="19" name="Rectangle 18">
                <a:extLst>
                  <a:ext uri="{FF2B5EF4-FFF2-40B4-BE49-F238E27FC236}">
                    <a16:creationId xmlns:a16="http://schemas.microsoft.com/office/drawing/2014/main" id="{9999B51C-5D38-DC40-B85A-BE48181812D3}"/>
                  </a:ext>
                </a:extLst>
              </p:cNvPr>
              <p:cNvSpPr/>
              <p:nvPr/>
            </p:nvSpPr>
            <p:spPr>
              <a:xfrm>
                <a:off x="3640976" y="829487"/>
                <a:ext cx="279307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9DEB41F-A1D0-C846-8570-A715EA22335C}"/>
                  </a:ext>
                </a:extLst>
              </p:cNvPr>
              <p:cNvSpPr txBox="1"/>
              <p:nvPr/>
            </p:nvSpPr>
            <p:spPr>
              <a:xfrm>
                <a:off x="3736570" y="829486"/>
                <a:ext cx="2793078" cy="369332"/>
              </a:xfrm>
              <a:prstGeom prst="rect">
                <a:avLst/>
              </a:prstGeom>
              <a:noFill/>
            </p:spPr>
            <p:txBody>
              <a:bodyPr wrap="square" rtlCol="0">
                <a:spAutoFit/>
              </a:bodyPr>
              <a:lstStyle/>
              <a:p>
                <a:r>
                  <a:rPr lang="en-IE" sz="900" dirty="0" err="1"/>
                  <a:t>spaceXdata</a:t>
                </a:r>
                <a:r>
                  <a:rPr lang="en-IE" sz="900" dirty="0"/>
                  <a:t> = data[['rocket', 'payloads', 'launchpad', 'cores', '</a:t>
                </a:r>
                <a:r>
                  <a:rPr lang="en-IE" sz="900" dirty="0" err="1"/>
                  <a:t>flight_number</a:t>
                </a:r>
                <a:r>
                  <a:rPr lang="en-IE" sz="900" dirty="0"/>
                  <a:t>', '</a:t>
                </a:r>
                <a:r>
                  <a:rPr lang="en-IE" sz="900" dirty="0" err="1"/>
                  <a:t>date_utc</a:t>
                </a:r>
                <a:r>
                  <a:rPr lang="en-IE" sz="900" dirty="0"/>
                  <a:t>']]</a:t>
                </a:r>
                <a:endParaRPr lang="en-US" sz="900" dirty="0"/>
              </a:p>
            </p:txBody>
          </p:sp>
        </p:grpSp>
        <p:grpSp>
          <p:nvGrpSpPr>
            <p:cNvPr id="10" name="Group 9">
              <a:extLst>
                <a:ext uri="{FF2B5EF4-FFF2-40B4-BE49-F238E27FC236}">
                  <a16:creationId xmlns:a16="http://schemas.microsoft.com/office/drawing/2014/main" id="{113FA669-535D-694E-905D-C527765A6354}"/>
                </a:ext>
              </a:extLst>
            </p:cNvPr>
            <p:cNvGrpSpPr/>
            <p:nvPr/>
          </p:nvGrpSpPr>
          <p:grpSpPr>
            <a:xfrm>
              <a:off x="4164676" y="1692224"/>
              <a:ext cx="1753985" cy="909659"/>
              <a:chOff x="4256115" y="285003"/>
              <a:chExt cx="1487979" cy="246221"/>
            </a:xfrm>
          </p:grpSpPr>
          <p:sp>
            <p:nvSpPr>
              <p:cNvPr id="17" name="Rectangle 16">
                <a:extLst>
                  <a:ext uri="{FF2B5EF4-FFF2-40B4-BE49-F238E27FC236}">
                    <a16:creationId xmlns:a16="http://schemas.microsoft.com/office/drawing/2014/main" id="{50B6D7D4-9195-8249-BD83-5F2417DF33C9}"/>
                  </a:ext>
                </a:extLst>
              </p:cNvPr>
              <p:cNvSpPr/>
              <p:nvPr/>
            </p:nvSpPr>
            <p:spPr>
              <a:xfrm>
                <a:off x="4256115" y="285003"/>
                <a:ext cx="1487979"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2A5D5C2-9C38-C646-9381-AA5EE0FE3CA7}"/>
                  </a:ext>
                </a:extLst>
              </p:cNvPr>
              <p:cNvSpPr txBox="1"/>
              <p:nvPr/>
            </p:nvSpPr>
            <p:spPr>
              <a:xfrm>
                <a:off x="4256115" y="285003"/>
                <a:ext cx="1487979" cy="178613"/>
              </a:xfrm>
              <a:prstGeom prst="rect">
                <a:avLst/>
              </a:prstGeom>
              <a:noFill/>
            </p:spPr>
            <p:txBody>
              <a:bodyPr wrap="square" rtlCol="0">
                <a:spAutoFit/>
              </a:bodyPr>
              <a:lstStyle/>
              <a:p>
                <a:r>
                  <a:rPr lang="en-IE" sz="1000" dirty="0" err="1"/>
                  <a:t>getLaunchSite</a:t>
                </a:r>
                <a:endParaRPr lang="en-IE" sz="1000" dirty="0"/>
              </a:p>
              <a:p>
                <a:r>
                  <a:rPr lang="en-IE" sz="1000" dirty="0" err="1"/>
                  <a:t>getBoosterVersion</a:t>
                </a:r>
                <a:endParaRPr lang="en-IE" sz="1000" dirty="0"/>
              </a:p>
              <a:p>
                <a:r>
                  <a:rPr lang="en-IE" sz="1000" dirty="0" err="1"/>
                  <a:t>getPayloadData</a:t>
                </a:r>
                <a:endParaRPr lang="en-IE" sz="1000" dirty="0"/>
              </a:p>
              <a:p>
                <a:r>
                  <a:rPr lang="en-IE" sz="1000" dirty="0" err="1"/>
                  <a:t>getCoreData</a:t>
                </a:r>
                <a:endParaRPr lang="en-US" sz="1000" dirty="0"/>
              </a:p>
              <a:p>
                <a:endParaRPr lang="en-US" sz="1000" dirty="0"/>
              </a:p>
              <a:p>
                <a:endParaRPr lang="en-US" sz="1000" dirty="0"/>
              </a:p>
            </p:txBody>
          </p:sp>
        </p:grpSp>
        <p:grpSp>
          <p:nvGrpSpPr>
            <p:cNvPr id="11" name="Group 10">
              <a:extLst>
                <a:ext uri="{FF2B5EF4-FFF2-40B4-BE49-F238E27FC236}">
                  <a16:creationId xmlns:a16="http://schemas.microsoft.com/office/drawing/2014/main" id="{DEF024E3-0674-1847-868D-40F340303039}"/>
                </a:ext>
              </a:extLst>
            </p:cNvPr>
            <p:cNvGrpSpPr/>
            <p:nvPr/>
          </p:nvGrpSpPr>
          <p:grpSpPr>
            <a:xfrm>
              <a:off x="4256115" y="2987223"/>
              <a:ext cx="1487979" cy="762497"/>
              <a:chOff x="4256115" y="285003"/>
              <a:chExt cx="1487979" cy="400110"/>
            </a:xfrm>
          </p:grpSpPr>
          <p:sp>
            <p:nvSpPr>
              <p:cNvPr id="15" name="Rectangle 14">
                <a:extLst>
                  <a:ext uri="{FF2B5EF4-FFF2-40B4-BE49-F238E27FC236}">
                    <a16:creationId xmlns:a16="http://schemas.microsoft.com/office/drawing/2014/main" id="{51A59F3D-B809-2A49-89FD-8162C4F07DFA}"/>
                  </a:ext>
                </a:extLst>
              </p:cNvPr>
              <p:cNvSpPr/>
              <p:nvPr/>
            </p:nvSpPr>
            <p:spPr>
              <a:xfrm>
                <a:off x="4256115" y="285003"/>
                <a:ext cx="1487979"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2462A55-8945-C34B-B65F-8AADBDAA0758}"/>
                  </a:ext>
                </a:extLst>
              </p:cNvPr>
              <p:cNvSpPr txBox="1"/>
              <p:nvPr/>
            </p:nvSpPr>
            <p:spPr>
              <a:xfrm>
                <a:off x="4256115" y="285003"/>
                <a:ext cx="1487979" cy="400110"/>
              </a:xfrm>
              <a:prstGeom prst="rect">
                <a:avLst/>
              </a:prstGeom>
              <a:noFill/>
            </p:spPr>
            <p:txBody>
              <a:bodyPr wrap="square" rtlCol="0">
                <a:spAutoFit/>
              </a:bodyPr>
              <a:lstStyle/>
              <a:p>
                <a:r>
                  <a:rPr lang="en-US" sz="1000" dirty="0"/>
                  <a:t>Filter the dataset using only Falcon 9</a:t>
                </a:r>
              </a:p>
            </p:txBody>
          </p:sp>
        </p:grpSp>
        <p:cxnSp>
          <p:nvCxnSpPr>
            <p:cNvPr id="12" name="Straight Arrow Connector 11">
              <a:extLst>
                <a:ext uri="{FF2B5EF4-FFF2-40B4-BE49-F238E27FC236}">
                  <a16:creationId xmlns:a16="http://schemas.microsoft.com/office/drawing/2014/main" id="{3773EFC5-30C4-044B-80D5-1B8127A51C40}"/>
                </a:ext>
              </a:extLst>
            </p:cNvPr>
            <p:cNvCxnSpPr>
              <a:stCxn id="22" idx="2"/>
              <a:endCxn id="20" idx="0"/>
            </p:cNvCxnSpPr>
            <p:nvPr/>
          </p:nvCxnSpPr>
          <p:spPr>
            <a:xfrm>
              <a:off x="5000105" y="531224"/>
              <a:ext cx="47796" cy="41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3C2BE3-0690-2542-8B62-E8BE3AB27ED5}"/>
                </a:ext>
              </a:extLst>
            </p:cNvPr>
            <p:cNvCxnSpPr>
              <a:stCxn id="20" idx="2"/>
              <a:endCxn id="18" idx="0"/>
            </p:cNvCxnSpPr>
            <p:nvPr/>
          </p:nvCxnSpPr>
          <p:spPr>
            <a:xfrm flipH="1">
              <a:off x="5041669" y="1314887"/>
              <a:ext cx="6232" cy="37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659DCE-8946-F245-938A-05BDFAD79DD8}"/>
                </a:ext>
              </a:extLst>
            </p:cNvPr>
            <p:cNvCxnSpPr>
              <a:endCxn id="16" idx="0"/>
            </p:cNvCxnSpPr>
            <p:nvPr/>
          </p:nvCxnSpPr>
          <p:spPr>
            <a:xfrm flipH="1">
              <a:off x="5000105" y="2601883"/>
              <a:ext cx="37410" cy="38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449200" y="1602697"/>
            <a:ext cx="3932238" cy="462565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Get a html object -&gt; find all tables </a:t>
            </a:r>
            <a:r>
              <a:rPr lang="en-US" sz="2200" dirty="0">
                <a:solidFill>
                  <a:schemeClr val="accent3">
                    <a:lumMod val="25000"/>
                  </a:schemeClr>
                </a:solidFill>
                <a:latin typeface="Abadi"/>
                <a:sym typeface="Wingdings" pitchFamily="2" charset="2"/>
              </a:rPr>
              <a:t> get the 3</a:t>
            </a:r>
            <a:r>
              <a:rPr lang="en-US" sz="2200" baseline="30000" dirty="0">
                <a:solidFill>
                  <a:schemeClr val="accent3">
                    <a:lumMod val="25000"/>
                  </a:schemeClr>
                </a:solidFill>
                <a:latin typeface="Abadi"/>
                <a:sym typeface="Wingdings" pitchFamily="2" charset="2"/>
              </a:rPr>
              <a:t>rd</a:t>
            </a:r>
            <a:r>
              <a:rPr lang="en-US" sz="2200" dirty="0">
                <a:solidFill>
                  <a:schemeClr val="accent3">
                    <a:lumMod val="25000"/>
                  </a:schemeClr>
                </a:solidFill>
                <a:latin typeface="Abadi"/>
                <a:sym typeface="Wingdings" pitchFamily="2" charset="2"/>
              </a:rPr>
              <a:t> table  get column names  create an empty </a:t>
            </a:r>
            <a:r>
              <a:rPr lang="en-US" sz="2200" dirty="0" err="1">
                <a:solidFill>
                  <a:schemeClr val="accent3">
                    <a:lumMod val="25000"/>
                  </a:schemeClr>
                </a:solidFill>
                <a:latin typeface="Abadi"/>
                <a:sym typeface="Wingdings" pitchFamily="2" charset="2"/>
              </a:rPr>
              <a:t>launch_dict</a:t>
            </a:r>
            <a:r>
              <a:rPr lang="en-US" sz="2200" dirty="0">
                <a:solidFill>
                  <a:schemeClr val="accent3">
                    <a:lumMod val="25000"/>
                  </a:schemeClr>
                </a:solidFill>
                <a:latin typeface="Abadi"/>
                <a:sym typeface="Wingdings" pitchFamily="2" charset="2"/>
              </a:rPr>
              <a:t>  fill the parsed </a:t>
            </a:r>
            <a:r>
              <a:rPr lang="en-US" sz="2200" dirty="0" err="1">
                <a:solidFill>
                  <a:schemeClr val="accent3">
                    <a:lumMod val="25000"/>
                  </a:schemeClr>
                </a:solidFill>
                <a:latin typeface="Abadi"/>
                <a:sym typeface="Wingdings" pitchFamily="2" charset="2"/>
              </a:rPr>
              <a:t>recored</a:t>
            </a:r>
            <a:r>
              <a:rPr lang="en-US" sz="2200" dirty="0">
                <a:solidFill>
                  <a:schemeClr val="accent3">
                    <a:lumMod val="25000"/>
                  </a:schemeClr>
                </a:solidFill>
                <a:latin typeface="Abadi"/>
                <a:sym typeface="Wingdings" pitchFamily="2" charset="2"/>
              </a:rPr>
              <a:t> --&gt; convert </a:t>
            </a:r>
            <a:r>
              <a:rPr lang="en-US" sz="2200" dirty="0" err="1">
                <a:solidFill>
                  <a:schemeClr val="accent3">
                    <a:lumMod val="25000"/>
                  </a:schemeClr>
                </a:solidFill>
                <a:latin typeface="Abadi"/>
                <a:sym typeface="Wingdings" pitchFamily="2" charset="2"/>
              </a:rPr>
              <a:t>launch_dict</a:t>
            </a:r>
            <a:r>
              <a:rPr lang="en-US" sz="2200" dirty="0">
                <a:solidFill>
                  <a:schemeClr val="accent3">
                    <a:lumMod val="25000"/>
                  </a:schemeClr>
                </a:solidFill>
                <a:latin typeface="Abadi"/>
                <a:sym typeface="Wingdings" pitchFamily="2" charset="2"/>
              </a:rPr>
              <a:t> to </a:t>
            </a:r>
            <a:r>
              <a:rPr lang="en-US" sz="2200" dirty="0" err="1">
                <a:solidFill>
                  <a:schemeClr val="accent3">
                    <a:lumMod val="25000"/>
                  </a:schemeClr>
                </a:solidFill>
                <a:latin typeface="Abadi"/>
                <a:sym typeface="Wingdings" pitchFamily="2" charset="2"/>
              </a:rPr>
              <a:t>dataframe</a:t>
            </a:r>
            <a:r>
              <a:rPr lang="en-US" sz="2200" dirty="0">
                <a:solidFill>
                  <a:schemeClr val="accent3">
                    <a:lumMod val="25000"/>
                  </a:schemeClr>
                </a:solidFill>
                <a:latin typeface="Abadi"/>
                <a:sym typeface="Wingdings" pitchFamily="2" charset="2"/>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https://github.com/thuydan80/Data-Science-Capstone-Project/blob/main/Spacex_Webscraping_Final.ipynb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Group 6">
            <a:extLst>
              <a:ext uri="{FF2B5EF4-FFF2-40B4-BE49-F238E27FC236}">
                <a16:creationId xmlns:a16="http://schemas.microsoft.com/office/drawing/2014/main" id="{4ADF88DB-4F82-0546-99AB-8487845B04E5}"/>
              </a:ext>
            </a:extLst>
          </p:cNvPr>
          <p:cNvGrpSpPr/>
          <p:nvPr/>
        </p:nvGrpSpPr>
        <p:grpSpPr>
          <a:xfrm>
            <a:off x="7572055" y="1474523"/>
            <a:ext cx="1993187" cy="4952688"/>
            <a:chOff x="7366571" y="493160"/>
            <a:chExt cx="1993187" cy="4952688"/>
          </a:xfrm>
        </p:grpSpPr>
        <p:grpSp>
          <p:nvGrpSpPr>
            <p:cNvPr id="8" name="Group 7">
              <a:extLst>
                <a:ext uri="{FF2B5EF4-FFF2-40B4-BE49-F238E27FC236}">
                  <a16:creationId xmlns:a16="http://schemas.microsoft.com/office/drawing/2014/main" id="{AF17B738-6977-2247-BF55-E8DD35C88CD2}"/>
                </a:ext>
              </a:extLst>
            </p:cNvPr>
            <p:cNvGrpSpPr/>
            <p:nvPr/>
          </p:nvGrpSpPr>
          <p:grpSpPr>
            <a:xfrm>
              <a:off x="7366571" y="493160"/>
              <a:ext cx="1883744" cy="452395"/>
              <a:chOff x="7366571" y="493160"/>
              <a:chExt cx="1883744" cy="452395"/>
            </a:xfrm>
          </p:grpSpPr>
          <p:sp>
            <p:nvSpPr>
              <p:cNvPr id="30" name="Rectangle 29">
                <a:extLst>
                  <a:ext uri="{FF2B5EF4-FFF2-40B4-BE49-F238E27FC236}">
                    <a16:creationId xmlns:a16="http://schemas.microsoft.com/office/drawing/2014/main" id="{FEE12723-96F8-1245-9AE7-44E86708498C}"/>
                  </a:ext>
                </a:extLst>
              </p:cNvPr>
              <p:cNvSpPr/>
              <p:nvPr/>
            </p:nvSpPr>
            <p:spPr>
              <a:xfrm>
                <a:off x="7366571" y="493160"/>
                <a:ext cx="1794851"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29F16F2-F648-274A-8312-E368CAEA9F61}"/>
                  </a:ext>
                </a:extLst>
              </p:cNvPr>
              <p:cNvSpPr txBox="1"/>
              <p:nvPr/>
            </p:nvSpPr>
            <p:spPr>
              <a:xfrm>
                <a:off x="7455464" y="576223"/>
                <a:ext cx="1794851" cy="276999"/>
              </a:xfrm>
              <a:prstGeom prst="rect">
                <a:avLst/>
              </a:prstGeom>
              <a:noFill/>
            </p:spPr>
            <p:txBody>
              <a:bodyPr wrap="square" rtlCol="0">
                <a:spAutoFit/>
              </a:bodyPr>
              <a:lstStyle/>
              <a:p>
                <a:r>
                  <a:rPr lang="en-IE" sz="1200" dirty="0" err="1"/>
                  <a:t>requests.get</a:t>
                </a:r>
                <a:r>
                  <a:rPr lang="en-IE" sz="1200" dirty="0"/>
                  <a:t>(</a:t>
                </a:r>
                <a:r>
                  <a:rPr lang="en-IE" sz="1200" dirty="0" err="1"/>
                  <a:t>static_url</a:t>
                </a:r>
                <a:r>
                  <a:rPr lang="en-IE" sz="1200" dirty="0"/>
                  <a:t>)</a:t>
                </a:r>
                <a:endParaRPr lang="en-US" sz="1200" dirty="0"/>
              </a:p>
            </p:txBody>
          </p:sp>
        </p:grpSp>
        <p:grpSp>
          <p:nvGrpSpPr>
            <p:cNvPr id="9" name="Group 8">
              <a:extLst>
                <a:ext uri="{FF2B5EF4-FFF2-40B4-BE49-F238E27FC236}">
                  <a16:creationId xmlns:a16="http://schemas.microsoft.com/office/drawing/2014/main" id="{CE450481-1416-1C47-A927-7EBFC6F7AC9D}"/>
                </a:ext>
              </a:extLst>
            </p:cNvPr>
            <p:cNvGrpSpPr/>
            <p:nvPr/>
          </p:nvGrpSpPr>
          <p:grpSpPr>
            <a:xfrm>
              <a:off x="7366571" y="1314887"/>
              <a:ext cx="1747435" cy="452395"/>
              <a:chOff x="7191910" y="1428108"/>
              <a:chExt cx="1747435" cy="452395"/>
            </a:xfrm>
          </p:grpSpPr>
          <p:sp>
            <p:nvSpPr>
              <p:cNvPr id="28" name="Rectangle 27">
                <a:extLst>
                  <a:ext uri="{FF2B5EF4-FFF2-40B4-BE49-F238E27FC236}">
                    <a16:creationId xmlns:a16="http://schemas.microsoft.com/office/drawing/2014/main" id="{0C0D4DC4-918B-0249-AA63-19C753F17851}"/>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5E09D95-7A09-CC44-902A-79176D219132}"/>
                  </a:ext>
                </a:extLst>
              </p:cNvPr>
              <p:cNvSpPr txBox="1"/>
              <p:nvPr/>
            </p:nvSpPr>
            <p:spPr>
              <a:xfrm>
                <a:off x="7363098" y="1520774"/>
                <a:ext cx="1482951" cy="276999"/>
              </a:xfrm>
              <a:prstGeom prst="rect">
                <a:avLst/>
              </a:prstGeom>
              <a:noFill/>
            </p:spPr>
            <p:txBody>
              <a:bodyPr wrap="square" rtlCol="0">
                <a:spAutoFit/>
              </a:bodyPr>
              <a:lstStyle/>
              <a:p>
                <a:r>
                  <a:rPr lang="en-IE" sz="1200" dirty="0" err="1"/>
                  <a:t>soup.find_all</a:t>
                </a:r>
                <a:r>
                  <a:rPr lang="en-IE" sz="1200" dirty="0"/>
                  <a:t>('table')</a:t>
                </a:r>
                <a:endParaRPr lang="en-US" sz="1200" dirty="0"/>
              </a:p>
            </p:txBody>
          </p:sp>
        </p:grpSp>
        <p:grpSp>
          <p:nvGrpSpPr>
            <p:cNvPr id="10" name="Group 9">
              <a:extLst>
                <a:ext uri="{FF2B5EF4-FFF2-40B4-BE49-F238E27FC236}">
                  <a16:creationId xmlns:a16="http://schemas.microsoft.com/office/drawing/2014/main" id="{ADD5F02F-D2CE-284C-AD15-CDF411850658}"/>
                </a:ext>
              </a:extLst>
            </p:cNvPr>
            <p:cNvGrpSpPr/>
            <p:nvPr/>
          </p:nvGrpSpPr>
          <p:grpSpPr>
            <a:xfrm>
              <a:off x="7455464" y="2169831"/>
              <a:ext cx="1747435" cy="452395"/>
              <a:chOff x="7191910" y="1428108"/>
              <a:chExt cx="1747435" cy="452395"/>
            </a:xfrm>
          </p:grpSpPr>
          <p:sp>
            <p:nvSpPr>
              <p:cNvPr id="26" name="Rectangle 25">
                <a:extLst>
                  <a:ext uri="{FF2B5EF4-FFF2-40B4-BE49-F238E27FC236}">
                    <a16:creationId xmlns:a16="http://schemas.microsoft.com/office/drawing/2014/main" id="{F5B62582-D352-2145-BBA3-69E12A27AEEE}"/>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A943F2-112E-DC48-8675-0135C7686223}"/>
                  </a:ext>
                </a:extLst>
              </p:cNvPr>
              <p:cNvSpPr txBox="1"/>
              <p:nvPr/>
            </p:nvSpPr>
            <p:spPr>
              <a:xfrm>
                <a:off x="7367501" y="1471883"/>
                <a:ext cx="1482951" cy="276999"/>
              </a:xfrm>
              <a:prstGeom prst="rect">
                <a:avLst/>
              </a:prstGeom>
              <a:noFill/>
            </p:spPr>
            <p:txBody>
              <a:bodyPr wrap="square" rtlCol="0">
                <a:spAutoFit/>
              </a:bodyPr>
              <a:lstStyle/>
              <a:p>
                <a:r>
                  <a:rPr lang="en-IE" sz="1200" dirty="0" err="1"/>
                  <a:t>html_tables</a:t>
                </a:r>
                <a:r>
                  <a:rPr lang="en-IE" sz="1200" dirty="0"/>
                  <a:t>[2]</a:t>
                </a:r>
                <a:endParaRPr lang="en-US" sz="1200" dirty="0"/>
              </a:p>
            </p:txBody>
          </p:sp>
        </p:grpSp>
        <p:grpSp>
          <p:nvGrpSpPr>
            <p:cNvPr id="12" name="Group 11">
              <a:extLst>
                <a:ext uri="{FF2B5EF4-FFF2-40B4-BE49-F238E27FC236}">
                  <a16:creationId xmlns:a16="http://schemas.microsoft.com/office/drawing/2014/main" id="{64F0F10F-C6BD-144F-B88D-06D6DD9A6F80}"/>
                </a:ext>
              </a:extLst>
            </p:cNvPr>
            <p:cNvGrpSpPr/>
            <p:nvPr/>
          </p:nvGrpSpPr>
          <p:grpSpPr>
            <a:xfrm>
              <a:off x="7479171" y="2926145"/>
              <a:ext cx="1747435" cy="762497"/>
              <a:chOff x="7191910" y="1428108"/>
              <a:chExt cx="1747435" cy="762497"/>
            </a:xfrm>
          </p:grpSpPr>
          <p:sp>
            <p:nvSpPr>
              <p:cNvPr id="24" name="Rectangle 23">
                <a:extLst>
                  <a:ext uri="{FF2B5EF4-FFF2-40B4-BE49-F238E27FC236}">
                    <a16:creationId xmlns:a16="http://schemas.microsoft.com/office/drawing/2014/main" id="{25BF7E07-835F-9743-B563-8D083BA459BA}"/>
                  </a:ext>
                </a:extLst>
              </p:cNvPr>
              <p:cNvSpPr/>
              <p:nvPr/>
            </p:nvSpPr>
            <p:spPr>
              <a:xfrm>
                <a:off x="7191910" y="1428108"/>
                <a:ext cx="1747435" cy="762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3923D1C-958F-C545-AA84-22CE401D9C84}"/>
                  </a:ext>
                </a:extLst>
              </p:cNvPr>
              <p:cNvSpPr txBox="1"/>
              <p:nvPr/>
            </p:nvSpPr>
            <p:spPr>
              <a:xfrm>
                <a:off x="7363098" y="1520774"/>
                <a:ext cx="1482951" cy="646331"/>
              </a:xfrm>
              <a:prstGeom prst="rect">
                <a:avLst/>
              </a:prstGeom>
              <a:noFill/>
            </p:spPr>
            <p:txBody>
              <a:bodyPr wrap="square" rtlCol="0">
                <a:spAutoFit/>
              </a:bodyPr>
              <a:lstStyle/>
              <a:p>
                <a:r>
                  <a:rPr lang="en-IE" sz="1200" dirty="0"/>
                  <a:t>Get column names and create an empty </a:t>
                </a:r>
                <a:r>
                  <a:rPr lang="en-IE" sz="1200" dirty="0" err="1"/>
                  <a:t>launch_dict</a:t>
                </a:r>
                <a:endParaRPr lang="en-US" sz="1200" dirty="0"/>
              </a:p>
            </p:txBody>
          </p:sp>
        </p:grpSp>
        <p:grpSp>
          <p:nvGrpSpPr>
            <p:cNvPr id="13" name="Group 12">
              <a:extLst>
                <a:ext uri="{FF2B5EF4-FFF2-40B4-BE49-F238E27FC236}">
                  <a16:creationId xmlns:a16="http://schemas.microsoft.com/office/drawing/2014/main" id="{BA885868-B879-1F4C-9703-7A1F892AA451}"/>
                </a:ext>
              </a:extLst>
            </p:cNvPr>
            <p:cNvGrpSpPr/>
            <p:nvPr/>
          </p:nvGrpSpPr>
          <p:grpSpPr>
            <a:xfrm>
              <a:off x="7479171" y="3976859"/>
              <a:ext cx="1880587" cy="968122"/>
              <a:chOff x="7191910" y="1428108"/>
              <a:chExt cx="1747435" cy="646331"/>
            </a:xfrm>
          </p:grpSpPr>
          <p:sp>
            <p:nvSpPr>
              <p:cNvPr id="22" name="Rectangle 21">
                <a:extLst>
                  <a:ext uri="{FF2B5EF4-FFF2-40B4-BE49-F238E27FC236}">
                    <a16:creationId xmlns:a16="http://schemas.microsoft.com/office/drawing/2014/main" id="{5E1B44E7-B113-4043-B661-1F57DC06C5DF}"/>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3D33AF5-806B-1845-97DF-B0322561B65C}"/>
                  </a:ext>
                </a:extLst>
              </p:cNvPr>
              <p:cNvSpPr txBox="1"/>
              <p:nvPr/>
            </p:nvSpPr>
            <p:spPr>
              <a:xfrm>
                <a:off x="7250823" y="1428108"/>
                <a:ext cx="1369009" cy="646331"/>
              </a:xfrm>
              <a:prstGeom prst="rect">
                <a:avLst/>
              </a:prstGeom>
              <a:noFill/>
            </p:spPr>
            <p:txBody>
              <a:bodyPr wrap="square" rtlCol="0">
                <a:spAutoFit/>
              </a:bodyPr>
              <a:lstStyle/>
              <a:p>
                <a:r>
                  <a:rPr lang="en-IE" sz="1200" dirty="0"/>
                  <a:t>fill in the parsed launch record values into </a:t>
                </a:r>
                <a:r>
                  <a:rPr lang="en-IE" sz="1200" dirty="0" err="1"/>
                  <a:t>launch_dict</a:t>
                </a:r>
                <a:endParaRPr lang="en-US" sz="1200" dirty="0"/>
              </a:p>
            </p:txBody>
          </p:sp>
        </p:grpSp>
        <p:grpSp>
          <p:nvGrpSpPr>
            <p:cNvPr id="14" name="Group 13">
              <a:extLst>
                <a:ext uri="{FF2B5EF4-FFF2-40B4-BE49-F238E27FC236}">
                  <a16:creationId xmlns:a16="http://schemas.microsoft.com/office/drawing/2014/main" id="{8B0851B1-1078-704E-8349-B698D2DE385B}"/>
                </a:ext>
              </a:extLst>
            </p:cNvPr>
            <p:cNvGrpSpPr/>
            <p:nvPr/>
          </p:nvGrpSpPr>
          <p:grpSpPr>
            <a:xfrm>
              <a:off x="7502881" y="4984183"/>
              <a:ext cx="1747435" cy="461665"/>
              <a:chOff x="7191910" y="1428108"/>
              <a:chExt cx="1747435" cy="461665"/>
            </a:xfrm>
          </p:grpSpPr>
          <p:sp>
            <p:nvSpPr>
              <p:cNvPr id="20" name="Rectangle 19">
                <a:extLst>
                  <a:ext uri="{FF2B5EF4-FFF2-40B4-BE49-F238E27FC236}">
                    <a16:creationId xmlns:a16="http://schemas.microsoft.com/office/drawing/2014/main" id="{F1AB112E-EDC6-0140-BFB7-43CDF1F65E8B}"/>
                  </a:ext>
                </a:extLst>
              </p:cNvPr>
              <p:cNvSpPr/>
              <p:nvPr/>
            </p:nvSpPr>
            <p:spPr>
              <a:xfrm>
                <a:off x="7191910" y="1428108"/>
                <a:ext cx="1747435" cy="452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15EE727-5B4A-4C47-9E6D-4BF84C721364}"/>
                  </a:ext>
                </a:extLst>
              </p:cNvPr>
              <p:cNvSpPr txBox="1"/>
              <p:nvPr/>
            </p:nvSpPr>
            <p:spPr>
              <a:xfrm>
                <a:off x="7276734" y="1428108"/>
                <a:ext cx="1482951" cy="461665"/>
              </a:xfrm>
              <a:prstGeom prst="rect">
                <a:avLst/>
              </a:prstGeom>
              <a:noFill/>
            </p:spPr>
            <p:txBody>
              <a:bodyPr wrap="square" rtlCol="0">
                <a:spAutoFit/>
              </a:bodyPr>
              <a:lstStyle/>
              <a:p>
                <a:r>
                  <a:rPr lang="en-IE" sz="1200" dirty="0"/>
                  <a:t>Convert </a:t>
                </a:r>
                <a:r>
                  <a:rPr lang="en-IE" sz="1200" dirty="0" err="1"/>
                  <a:t>launch_dict</a:t>
                </a:r>
                <a:r>
                  <a:rPr lang="en-IE" sz="1200" dirty="0"/>
                  <a:t> to </a:t>
                </a:r>
                <a:r>
                  <a:rPr lang="en-IE" sz="1200" dirty="0" err="1"/>
                  <a:t>dataframe</a:t>
                </a:r>
                <a:endParaRPr lang="en-US" sz="1200" dirty="0"/>
              </a:p>
            </p:txBody>
          </p:sp>
        </p:grpSp>
        <p:cxnSp>
          <p:nvCxnSpPr>
            <p:cNvPr id="15" name="Straight Arrow Connector 14">
              <a:extLst>
                <a:ext uri="{FF2B5EF4-FFF2-40B4-BE49-F238E27FC236}">
                  <a16:creationId xmlns:a16="http://schemas.microsoft.com/office/drawing/2014/main" id="{6CDE2839-1CC9-F74A-83F4-A96A48165726}"/>
                </a:ext>
              </a:extLst>
            </p:cNvPr>
            <p:cNvCxnSpPr>
              <a:stCxn id="30" idx="2"/>
              <a:endCxn id="28" idx="0"/>
            </p:cNvCxnSpPr>
            <p:nvPr/>
          </p:nvCxnSpPr>
          <p:spPr>
            <a:xfrm flipH="1">
              <a:off x="8240289" y="945555"/>
              <a:ext cx="2370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ED2119-8A56-D348-84A5-ED60D77FCE06}"/>
                </a:ext>
              </a:extLst>
            </p:cNvPr>
            <p:cNvCxnSpPr>
              <a:stCxn id="28" idx="2"/>
              <a:endCxn id="26" idx="0"/>
            </p:cNvCxnSpPr>
            <p:nvPr/>
          </p:nvCxnSpPr>
          <p:spPr>
            <a:xfrm>
              <a:off x="8240289" y="1767282"/>
              <a:ext cx="88893" cy="402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19D7859-3E05-7E43-BB7F-F958140E483E}"/>
                </a:ext>
              </a:extLst>
            </p:cNvPr>
            <p:cNvCxnSpPr>
              <a:stCxn id="26" idx="2"/>
              <a:endCxn id="24" idx="0"/>
            </p:cNvCxnSpPr>
            <p:nvPr/>
          </p:nvCxnSpPr>
          <p:spPr>
            <a:xfrm>
              <a:off x="8329182" y="2622226"/>
              <a:ext cx="23707" cy="30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D0775E-D6B0-D64D-9144-6444E14F2590}"/>
                </a:ext>
              </a:extLst>
            </p:cNvPr>
            <p:cNvCxnSpPr>
              <a:stCxn id="24" idx="2"/>
              <a:endCxn id="23" idx="0"/>
            </p:cNvCxnSpPr>
            <p:nvPr/>
          </p:nvCxnSpPr>
          <p:spPr>
            <a:xfrm flipH="1">
              <a:off x="8279236" y="3688642"/>
              <a:ext cx="73653" cy="28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4B3A67-CE7E-7A48-A9BB-DA15D68AC284}"/>
                </a:ext>
              </a:extLst>
            </p:cNvPr>
            <p:cNvCxnSpPr/>
            <p:nvPr/>
          </p:nvCxnSpPr>
          <p:spPr>
            <a:xfrm flipH="1">
              <a:off x="8313420" y="4670994"/>
              <a:ext cx="73653" cy="30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464</TotalTime>
  <Words>2617</Words>
  <Application>Microsoft Macintosh PowerPoint</Application>
  <PresentationFormat>Widescreen</PresentationFormat>
  <Paragraphs>430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 Nguyen</cp:lastModifiedBy>
  <cp:revision>214</cp:revision>
  <dcterms:created xsi:type="dcterms:W3CDTF">2021-04-29T18:58:34Z</dcterms:created>
  <dcterms:modified xsi:type="dcterms:W3CDTF">2021-09-20T16:55:29Z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